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sldIdLst>
    <p:sldId id="256" r:id="rId5"/>
    <p:sldId id="257" r:id="rId6"/>
    <p:sldId id="276" r:id="rId7"/>
    <p:sldId id="268" r:id="rId8"/>
    <p:sldId id="265" r:id="rId9"/>
    <p:sldId id="269" r:id="rId10"/>
    <p:sldId id="272" r:id="rId11"/>
    <p:sldId id="258" r:id="rId12"/>
    <p:sldId id="262" r:id="rId13"/>
    <p:sldId id="263" r:id="rId14"/>
    <p:sldId id="264" r:id="rId15"/>
    <p:sldId id="259" r:id="rId16"/>
    <p:sldId id="275" r:id="rId17"/>
    <p:sldId id="277" r:id="rId18"/>
    <p:sldId id="266" r:id="rId19"/>
    <p:sldId id="282" r:id="rId20"/>
    <p:sldId id="283" r:id="rId21"/>
    <p:sldId id="284" r:id="rId22"/>
    <p:sldId id="285"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F91617-59AC-408B-AF9A-A4C86E3B6327}" v="1" dt="2021-10-05T15:38:27.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a:t>
            </a:r>
            <a:r>
              <a:rPr lang="en-GB" baseline="0"/>
              <a:t> chart to show progression in writing levels</a:t>
            </a:r>
            <a:endParaRPr lang="en-GB"/>
          </a:p>
        </c:rich>
      </c:tx>
      <c:layout>
        <c:manualLayout>
          <c:xMode val="edge"/>
          <c:yMode val="edge"/>
          <c:x val="0.41068861184018662"/>
          <c:y val="4.761904761904761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Task 1</c:v>
                </c:pt>
              </c:strCache>
            </c:strRef>
          </c:tx>
          <c:spPr>
            <a:solidFill>
              <a:schemeClr val="accent1"/>
            </a:solidFill>
            <a:ln>
              <a:noFill/>
            </a:ln>
            <a:effectLst/>
          </c:spPr>
          <c:invertIfNegative val="0"/>
          <c:cat>
            <c:strRef>
              <c:f>Sheet1!$A$2:$A$9</c:f>
              <c:strCache>
                <c:ptCount val="8"/>
                <c:pt idx="0">
                  <c:v>Pupil 1</c:v>
                </c:pt>
                <c:pt idx="1">
                  <c:v>Pupil 2</c:v>
                </c:pt>
                <c:pt idx="2">
                  <c:v>Pupil 3</c:v>
                </c:pt>
                <c:pt idx="3">
                  <c:v>Pupil 4</c:v>
                </c:pt>
                <c:pt idx="4">
                  <c:v>Pupil 5</c:v>
                </c:pt>
                <c:pt idx="5">
                  <c:v>Pupil 6</c:v>
                </c:pt>
                <c:pt idx="6">
                  <c:v>Pupil 7</c:v>
                </c:pt>
                <c:pt idx="7">
                  <c:v>Pupil 8</c:v>
                </c:pt>
              </c:strCache>
            </c:strRef>
          </c:cat>
          <c:val>
            <c:numRef>
              <c:f>Sheet1!$B$2:$B$9</c:f>
              <c:numCache>
                <c:formatCode>General</c:formatCode>
                <c:ptCount val="8"/>
                <c:pt idx="0">
                  <c:v>3.5</c:v>
                </c:pt>
                <c:pt idx="1">
                  <c:v>3.75</c:v>
                </c:pt>
                <c:pt idx="2">
                  <c:v>3.75</c:v>
                </c:pt>
                <c:pt idx="3">
                  <c:v>4.5</c:v>
                </c:pt>
                <c:pt idx="4">
                  <c:v>5.25</c:v>
                </c:pt>
                <c:pt idx="5">
                  <c:v>5.25</c:v>
                </c:pt>
                <c:pt idx="6">
                  <c:v>5.75</c:v>
                </c:pt>
                <c:pt idx="7">
                  <c:v>5.75</c:v>
                </c:pt>
              </c:numCache>
            </c:numRef>
          </c:val>
          <c:extLst>
            <c:ext xmlns:c16="http://schemas.microsoft.com/office/drawing/2014/chart" uri="{C3380CC4-5D6E-409C-BE32-E72D297353CC}">
              <c16:uniqueId val="{00000000-B9FE-48D9-837F-E046A28F4775}"/>
            </c:ext>
          </c:extLst>
        </c:ser>
        <c:ser>
          <c:idx val="1"/>
          <c:order val="1"/>
          <c:tx>
            <c:strRef>
              <c:f>Sheet1!$C$1</c:f>
              <c:strCache>
                <c:ptCount val="1"/>
                <c:pt idx="0">
                  <c:v>Task 2</c:v>
                </c:pt>
              </c:strCache>
            </c:strRef>
          </c:tx>
          <c:spPr>
            <a:solidFill>
              <a:schemeClr val="accent2"/>
            </a:solidFill>
            <a:ln>
              <a:noFill/>
            </a:ln>
            <a:effectLst/>
          </c:spPr>
          <c:invertIfNegative val="0"/>
          <c:cat>
            <c:strRef>
              <c:f>Sheet1!$A$2:$A$9</c:f>
              <c:strCache>
                <c:ptCount val="8"/>
                <c:pt idx="0">
                  <c:v>Pupil 1</c:v>
                </c:pt>
                <c:pt idx="1">
                  <c:v>Pupil 2</c:v>
                </c:pt>
                <c:pt idx="2">
                  <c:v>Pupil 3</c:v>
                </c:pt>
                <c:pt idx="3">
                  <c:v>Pupil 4</c:v>
                </c:pt>
                <c:pt idx="4">
                  <c:v>Pupil 5</c:v>
                </c:pt>
                <c:pt idx="5">
                  <c:v>Pupil 6</c:v>
                </c:pt>
                <c:pt idx="6">
                  <c:v>Pupil 7</c:v>
                </c:pt>
                <c:pt idx="7">
                  <c:v>Pupil 8</c:v>
                </c:pt>
              </c:strCache>
            </c:strRef>
          </c:cat>
          <c:val>
            <c:numRef>
              <c:f>Sheet1!$C$2:$C$9</c:f>
              <c:numCache>
                <c:formatCode>General</c:formatCode>
                <c:ptCount val="8"/>
                <c:pt idx="0">
                  <c:v>4.25</c:v>
                </c:pt>
                <c:pt idx="4">
                  <c:v>5.5</c:v>
                </c:pt>
                <c:pt idx="5">
                  <c:v>5.5</c:v>
                </c:pt>
                <c:pt idx="6">
                  <c:v>6.25</c:v>
                </c:pt>
                <c:pt idx="7">
                  <c:v>6.25</c:v>
                </c:pt>
              </c:numCache>
            </c:numRef>
          </c:val>
          <c:extLst>
            <c:ext xmlns:c16="http://schemas.microsoft.com/office/drawing/2014/chart" uri="{C3380CC4-5D6E-409C-BE32-E72D297353CC}">
              <c16:uniqueId val="{00000001-B9FE-48D9-837F-E046A28F4775}"/>
            </c:ext>
          </c:extLst>
        </c:ser>
        <c:ser>
          <c:idx val="2"/>
          <c:order val="2"/>
          <c:tx>
            <c:strRef>
              <c:f>Sheet1!$D$1</c:f>
              <c:strCache>
                <c:ptCount val="1"/>
                <c:pt idx="0">
                  <c:v>Task 3</c:v>
                </c:pt>
              </c:strCache>
            </c:strRef>
          </c:tx>
          <c:spPr>
            <a:solidFill>
              <a:schemeClr val="accent3"/>
            </a:solidFill>
            <a:ln>
              <a:noFill/>
            </a:ln>
            <a:effectLst/>
          </c:spPr>
          <c:invertIfNegative val="0"/>
          <c:cat>
            <c:strRef>
              <c:f>Sheet1!$A$2:$A$9</c:f>
              <c:strCache>
                <c:ptCount val="8"/>
                <c:pt idx="0">
                  <c:v>Pupil 1</c:v>
                </c:pt>
                <c:pt idx="1">
                  <c:v>Pupil 2</c:v>
                </c:pt>
                <c:pt idx="2">
                  <c:v>Pupil 3</c:v>
                </c:pt>
                <c:pt idx="3">
                  <c:v>Pupil 4</c:v>
                </c:pt>
                <c:pt idx="4">
                  <c:v>Pupil 5</c:v>
                </c:pt>
                <c:pt idx="5">
                  <c:v>Pupil 6</c:v>
                </c:pt>
                <c:pt idx="6">
                  <c:v>Pupil 7</c:v>
                </c:pt>
                <c:pt idx="7">
                  <c:v>Pupil 8</c:v>
                </c:pt>
              </c:strCache>
            </c:strRef>
          </c:cat>
          <c:val>
            <c:numRef>
              <c:f>Sheet1!$D$2:$D$9</c:f>
              <c:numCache>
                <c:formatCode>General</c:formatCode>
                <c:ptCount val="8"/>
                <c:pt idx="0">
                  <c:v>4.75</c:v>
                </c:pt>
                <c:pt idx="1">
                  <c:v>4.5</c:v>
                </c:pt>
                <c:pt idx="2">
                  <c:v>4.25</c:v>
                </c:pt>
                <c:pt idx="3">
                  <c:v>4.75</c:v>
                </c:pt>
                <c:pt idx="4">
                  <c:v>5.75</c:v>
                </c:pt>
                <c:pt idx="5">
                  <c:v>5.75</c:v>
                </c:pt>
                <c:pt idx="6">
                  <c:v>6.5</c:v>
                </c:pt>
                <c:pt idx="7">
                  <c:v>6.5</c:v>
                </c:pt>
              </c:numCache>
            </c:numRef>
          </c:val>
          <c:extLst>
            <c:ext xmlns:c16="http://schemas.microsoft.com/office/drawing/2014/chart" uri="{C3380CC4-5D6E-409C-BE32-E72D297353CC}">
              <c16:uniqueId val="{00000002-B9FE-48D9-837F-E046A28F4775}"/>
            </c:ext>
          </c:extLst>
        </c:ser>
        <c:dLbls>
          <c:showLegendKey val="0"/>
          <c:showVal val="0"/>
          <c:showCatName val="0"/>
          <c:showSerName val="0"/>
          <c:showPercent val="0"/>
          <c:showBubbleSize val="0"/>
        </c:dLbls>
        <c:gapWidth val="219"/>
        <c:overlap val="-27"/>
        <c:axId val="1502252415"/>
        <c:axId val="1515453647"/>
      </c:barChart>
      <c:catAx>
        <c:axId val="150225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5453647"/>
        <c:crosses val="autoZero"/>
        <c:auto val="1"/>
        <c:lblAlgn val="ctr"/>
        <c:lblOffset val="100"/>
        <c:noMultiLvlLbl val="0"/>
      </c:catAx>
      <c:valAx>
        <c:axId val="1515453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22524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57150">
      <a:solidFill>
        <a:srgbClr val="5FCBEF"/>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62762210"/>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1459787744"/>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4207311"/>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501326591"/>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90062804"/>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3843344003"/>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3609442994"/>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3916160019"/>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1077919707"/>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5F02B-E42C-4BE5-816D-55F066408A2C}"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1139343603"/>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35F02B-E42C-4BE5-816D-55F066408A2C}" type="datetimeFigureOut">
              <a:rPr lang="en-GB" smtClean="0"/>
              <a:t>08/03/2022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2024605812"/>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5F02B-E42C-4BE5-816D-55F066408A2C}" type="datetimeFigureOut">
              <a:rPr lang="en-GB" smtClean="0"/>
              <a:t>08/03/2022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2369023786"/>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35F02B-E42C-4BE5-816D-55F066408A2C}"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2345824632"/>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5F02B-E42C-4BE5-816D-55F066408A2C}" type="datetimeFigureOut">
              <a:rPr lang="en-GB" smtClean="0"/>
              <a:t>08/03/2022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89292784"/>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5F02B-E42C-4BE5-816D-55F066408A2C}" type="datetimeFigureOut">
              <a:rPr lang="en-GB" smtClean="0"/>
              <a:t>08/03/2022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F76E87-B237-4620-8A1E-202B55C5E09E}" type="slidenum">
              <a:rPr lang="en-GB" smtClean="0"/>
              <a:t>‹#›</a:t>
            </a:fld>
            <a:endParaRPr lang="en-GB"/>
          </a:p>
        </p:txBody>
      </p:sp>
    </p:spTree>
    <p:extLst>
      <p:ext uri="{BB962C8B-B14F-4D97-AF65-F5344CB8AC3E}">
        <p14:creationId xmlns:p14="http://schemas.microsoft.com/office/powerpoint/2010/main" val="2923822648"/>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F76E87-B237-4620-8A1E-202B55C5E09E}" type="slidenum">
              <a:rPr lang="en-GB" smtClean="0"/>
              <a:t>‹#›</a:t>
            </a:fld>
            <a:endParaRPr lang="en-GB"/>
          </a:p>
        </p:txBody>
      </p:sp>
      <p:sp>
        <p:nvSpPr>
          <p:cNvPr id="5" name="Date Placeholder 4"/>
          <p:cNvSpPr>
            <a:spLocks noGrp="1"/>
          </p:cNvSpPr>
          <p:nvPr>
            <p:ph type="dt" sz="half" idx="10"/>
          </p:nvPr>
        </p:nvSpPr>
        <p:spPr/>
        <p:txBody>
          <a:bodyPr/>
          <a:lstStyle/>
          <a:p>
            <a:fld id="{A335F02B-E42C-4BE5-816D-55F066408A2C}" type="datetimeFigureOut">
              <a:rPr lang="en-GB" smtClean="0"/>
              <a:t>08/03/2022</a:t>
            </a:fld>
            <a:endParaRPr lang="en-GB"/>
          </a:p>
        </p:txBody>
      </p:sp>
    </p:spTree>
    <p:extLst>
      <p:ext uri="{BB962C8B-B14F-4D97-AF65-F5344CB8AC3E}">
        <p14:creationId xmlns:p14="http://schemas.microsoft.com/office/powerpoint/2010/main" val="3747603098"/>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35F02B-E42C-4BE5-816D-55F066408A2C}" type="datetimeFigureOut">
              <a:rPr lang="en-GB" smtClean="0"/>
              <a:t>08/03/2022</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CF76E87-B237-4620-8A1E-202B55C5E09E}" type="slidenum">
              <a:rPr lang="en-GB" smtClean="0"/>
              <a:t>‹#›</a:t>
            </a:fld>
            <a:endParaRPr lang="en-GB"/>
          </a:p>
        </p:txBody>
      </p:sp>
    </p:spTree>
    <p:extLst>
      <p:ext uri="{BB962C8B-B14F-4D97-AF65-F5344CB8AC3E}">
        <p14:creationId xmlns:p14="http://schemas.microsoft.com/office/powerpoint/2010/main" val="4183859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7.m4a"/><Relationship Id="rId7"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5" Type="http://schemas.microsoft.com/office/2007/relationships/media" Target="../media/media18.m4a"/><Relationship Id="rId4" Type="http://schemas.openxmlformats.org/officeDocument/2006/relationships/audio" Target="../media/media17.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0.emf"/><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media5.m4a"/><Relationship Id="rId3" Type="http://schemas.microsoft.com/office/2007/relationships/media" Target="../media/media3.m4a"/><Relationship Id="rId7" Type="http://schemas.microsoft.com/office/2007/relationships/media" Target="../media/media5.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10" Type="http://schemas.openxmlformats.org/officeDocument/2006/relationships/image" Target="../media/image2.png"/><Relationship Id="rId4" Type="http://schemas.openxmlformats.org/officeDocument/2006/relationships/audio" Target="../media/media3.m4a"/><Relationship Id="rId9"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audio" Target="../media/media10.m4a"/><Relationship Id="rId3" Type="http://schemas.microsoft.com/office/2007/relationships/media" Target="../media/media8.m4a"/><Relationship Id="rId7" Type="http://schemas.microsoft.com/office/2007/relationships/media" Target="../media/media10.m4a"/><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9.m4a"/><Relationship Id="rId5" Type="http://schemas.microsoft.com/office/2007/relationships/media" Target="../media/media9.m4a"/><Relationship Id="rId10" Type="http://schemas.openxmlformats.org/officeDocument/2006/relationships/image" Target="../media/image2.png"/><Relationship Id="rId4" Type="http://schemas.openxmlformats.org/officeDocument/2006/relationships/audio" Target="../media/media8.m4a"/><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07C381FE-9C10-4929-8CEE-FFE379403772}"/>
              </a:ext>
            </a:extLst>
          </p:cNvPr>
          <p:cNvSpPr/>
          <p:nvPr/>
        </p:nvSpPr>
        <p:spPr>
          <a:xfrm>
            <a:off x="878348" y="3543032"/>
            <a:ext cx="9635613" cy="2792361"/>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F1898898-C64E-43EF-9DA3-82B62B87B95E}"/>
              </a:ext>
            </a:extLst>
          </p:cNvPr>
          <p:cNvSpPr>
            <a:spLocks noGrp="1"/>
          </p:cNvSpPr>
          <p:nvPr>
            <p:ph type="ctrTitle"/>
          </p:nvPr>
        </p:nvSpPr>
        <p:spPr>
          <a:xfrm>
            <a:off x="-2067514" y="1782698"/>
            <a:ext cx="11818374" cy="1646302"/>
          </a:xfrm>
        </p:spPr>
        <p:txBody>
          <a:bodyPr/>
          <a:lstStyle/>
          <a:p>
            <a:r>
              <a:rPr lang="en-GB" sz="2800" dirty="0">
                <a:latin typeface="Comic Sans MS" panose="030F0702030302020204" pitchFamily="66" charset="0"/>
              </a:rPr>
              <a:t>St. Padarn’s RC Primary School’s research enquiry</a:t>
            </a:r>
          </a:p>
        </p:txBody>
      </p:sp>
      <p:sp>
        <p:nvSpPr>
          <p:cNvPr id="3" name="Subtitle 2">
            <a:extLst>
              <a:ext uri="{FF2B5EF4-FFF2-40B4-BE49-F238E27FC236}">
                <a16:creationId xmlns:a16="http://schemas.microsoft.com/office/drawing/2014/main" id="{692F111B-AD82-45D2-8058-716E69AC18F9}"/>
              </a:ext>
            </a:extLst>
          </p:cNvPr>
          <p:cNvSpPr>
            <a:spLocks noGrp="1"/>
          </p:cNvSpPr>
          <p:nvPr>
            <p:ph type="subTitle" idx="1"/>
          </p:nvPr>
        </p:nvSpPr>
        <p:spPr>
          <a:xfrm>
            <a:off x="1812687" y="4267889"/>
            <a:ext cx="7766936" cy="1342649"/>
          </a:xfrm>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en-GB" sz="2800" dirty="0">
                <a:solidFill>
                  <a:schemeClr val="tx1"/>
                </a:solidFill>
                <a:latin typeface="Comic Sans MS" panose="030F0702030302020204" pitchFamily="66" charset="0"/>
              </a:rPr>
              <a:t>Does attainment in writing standards increase following the teaching of Higher Order Reading skills (HORs)?</a:t>
            </a:r>
          </a:p>
        </p:txBody>
      </p:sp>
      <p:pic>
        <p:nvPicPr>
          <p:cNvPr id="5" name="Picture 4">
            <a:extLst>
              <a:ext uri="{FF2B5EF4-FFF2-40B4-BE49-F238E27FC236}">
                <a16:creationId xmlns:a16="http://schemas.microsoft.com/office/drawing/2014/main" id="{FC3D5E89-88F6-4D1D-AF91-F909385F2199}"/>
              </a:ext>
            </a:extLst>
          </p:cNvPr>
          <p:cNvPicPr>
            <a:picLocks noChangeAspect="1"/>
          </p:cNvPicPr>
          <p:nvPr/>
        </p:nvPicPr>
        <p:blipFill>
          <a:blip r:embed="rId4"/>
          <a:stretch>
            <a:fillRect/>
          </a:stretch>
        </p:blipFill>
        <p:spPr>
          <a:xfrm>
            <a:off x="4227871" y="442577"/>
            <a:ext cx="2776712" cy="2183450"/>
          </a:xfrm>
          <a:prstGeom prst="rect">
            <a:avLst/>
          </a:prstGeom>
        </p:spPr>
      </p:pic>
      <p:sp>
        <p:nvSpPr>
          <p:cNvPr id="6" name="TextBox 5">
            <a:extLst>
              <a:ext uri="{FF2B5EF4-FFF2-40B4-BE49-F238E27FC236}">
                <a16:creationId xmlns:a16="http://schemas.microsoft.com/office/drawing/2014/main" id="{3C7B7DBF-0940-4C9A-9D5A-F9639E0BB51E}"/>
              </a:ext>
            </a:extLst>
          </p:cNvPr>
          <p:cNvSpPr txBox="1"/>
          <p:nvPr/>
        </p:nvSpPr>
        <p:spPr>
          <a:xfrm>
            <a:off x="2174938" y="0"/>
            <a:ext cx="8563896" cy="369332"/>
          </a:xfrm>
          <a:prstGeom prst="rect">
            <a:avLst/>
          </a:prstGeom>
          <a:noFill/>
        </p:spPr>
        <p:txBody>
          <a:bodyPr wrap="square" rtlCol="0">
            <a:spAutoFit/>
          </a:bodyPr>
          <a:lstStyle/>
          <a:p>
            <a:r>
              <a:rPr lang="en-GB" i="1" dirty="0">
                <a:latin typeface="Comic Sans MS" panose="030F0702030302020204" pitchFamily="66" charset="0"/>
              </a:rPr>
              <a:t>As we follow in Jesus' footsteps, we grow in faith, love and learning.</a:t>
            </a:r>
            <a:endParaRPr lang="en-GB" dirty="0">
              <a:latin typeface="Comic Sans MS" panose="030F0702030302020204" pitchFamily="66" charset="0"/>
            </a:endParaRPr>
          </a:p>
        </p:txBody>
      </p:sp>
      <p:pic>
        <p:nvPicPr>
          <p:cNvPr id="8" name="Recorded Sound">
            <a:hlinkClick r:id="" action="ppaction://media"/>
            <a:extLst>
              <a:ext uri="{FF2B5EF4-FFF2-40B4-BE49-F238E27FC236}">
                <a16:creationId xmlns:a16="http://schemas.microsoft.com/office/drawing/2014/main" id="{88FB1C67-FCB8-4515-945B-D6F0D9CE7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71738" y="5315701"/>
            <a:ext cx="406400" cy="406400"/>
          </a:xfrm>
          <a:prstGeom prst="rect">
            <a:avLst/>
          </a:prstGeom>
        </p:spPr>
      </p:pic>
    </p:spTree>
    <p:extLst>
      <p:ext uri="{BB962C8B-B14F-4D97-AF65-F5344CB8AC3E}">
        <p14:creationId xmlns:p14="http://schemas.microsoft.com/office/powerpoint/2010/main" val="183336677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8"/>
                                        </p:tgtEl>
                                      </p:cBhvr>
                                    </p:cmd>
                                  </p:childTnLst>
                                </p:cTn>
                              </p:par>
                              <p:par>
                                <p:cTn id="7" presetID="42" presetClass="entr" presetSubtype="0" fill="hold" grpId="0" nodeType="withEffect">
                                  <p:stCondLst>
                                    <p:cond delay="25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B88B-660E-4559-B1CD-B3A01BE282EE}"/>
              </a:ext>
            </a:extLst>
          </p:cNvPr>
          <p:cNvSpPr>
            <a:spLocks noGrp="1"/>
          </p:cNvSpPr>
          <p:nvPr>
            <p:ph type="title"/>
          </p:nvPr>
        </p:nvSpPr>
        <p:spPr>
          <a:xfrm>
            <a:off x="2694670" y="0"/>
            <a:ext cx="8596668" cy="1320800"/>
          </a:xfrm>
        </p:spPr>
        <p:txBody>
          <a:bodyPr/>
          <a:lstStyle/>
          <a:p>
            <a:r>
              <a:rPr lang="en-GB" dirty="0">
                <a:latin typeface="Comic Sans MS" panose="030F0702030302020204" pitchFamily="66" charset="0"/>
              </a:rPr>
              <a:t>Mid-test questionnaire</a:t>
            </a:r>
            <a:endParaRPr lang="en-GB" dirty="0">
              <a:solidFill>
                <a:srgbClr val="FF0000"/>
              </a:solidFill>
              <a:latin typeface="Comic Sans MS" panose="030F0702030302020204" pitchFamily="66" charset="0"/>
            </a:endParaRPr>
          </a:p>
        </p:txBody>
      </p:sp>
      <p:pic>
        <p:nvPicPr>
          <p:cNvPr id="5" name="Content Placeholder 4">
            <a:extLst>
              <a:ext uri="{FF2B5EF4-FFF2-40B4-BE49-F238E27FC236}">
                <a16:creationId xmlns:a16="http://schemas.microsoft.com/office/drawing/2014/main" id="{68425AC2-EA82-4BE8-B30D-94B3ABBF63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743341"/>
            <a:ext cx="5905804" cy="2114659"/>
          </a:xfrm>
        </p:spPr>
      </p:pic>
      <p:pic>
        <p:nvPicPr>
          <p:cNvPr id="7" name="Picture 6">
            <a:extLst>
              <a:ext uri="{FF2B5EF4-FFF2-40B4-BE49-F238E27FC236}">
                <a16:creationId xmlns:a16="http://schemas.microsoft.com/office/drawing/2014/main" id="{48092475-59CF-407C-BE24-A9B3463F7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1" y="791231"/>
            <a:ext cx="6096313" cy="2089257"/>
          </a:xfrm>
          <a:prstGeom prst="rect">
            <a:avLst/>
          </a:prstGeom>
        </p:spPr>
      </p:pic>
      <p:pic>
        <p:nvPicPr>
          <p:cNvPr id="9" name="Picture 8">
            <a:extLst>
              <a:ext uri="{FF2B5EF4-FFF2-40B4-BE49-F238E27FC236}">
                <a16:creationId xmlns:a16="http://schemas.microsoft.com/office/drawing/2014/main" id="{158ADCF6-8F6E-4B06-88F8-3807EF891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55834"/>
            <a:ext cx="5931205" cy="1886047"/>
          </a:xfrm>
          <a:prstGeom prst="rect">
            <a:avLst/>
          </a:prstGeom>
        </p:spPr>
      </p:pic>
      <p:pic>
        <p:nvPicPr>
          <p:cNvPr id="11" name="Picture 10">
            <a:extLst>
              <a:ext uri="{FF2B5EF4-FFF2-40B4-BE49-F238E27FC236}">
                <a16:creationId xmlns:a16="http://schemas.microsoft.com/office/drawing/2014/main" id="{026C2C0C-C9B4-407F-9958-BAF1B56B8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146" y="2147413"/>
            <a:ext cx="5924854" cy="1943200"/>
          </a:xfrm>
          <a:prstGeom prst="rect">
            <a:avLst/>
          </a:prstGeom>
        </p:spPr>
      </p:pic>
      <p:pic>
        <p:nvPicPr>
          <p:cNvPr id="13" name="Picture 12">
            <a:extLst>
              <a:ext uri="{FF2B5EF4-FFF2-40B4-BE49-F238E27FC236}">
                <a16:creationId xmlns:a16="http://schemas.microsoft.com/office/drawing/2014/main" id="{FAAF6BB1-F40F-47A1-ADEC-2CE831BB4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9975" y="4332765"/>
            <a:ext cx="6382362" cy="1943201"/>
          </a:xfrm>
          <a:prstGeom prst="rect">
            <a:avLst/>
          </a:prstGeom>
        </p:spPr>
      </p:pic>
    </p:spTree>
    <p:extLst>
      <p:ext uri="{BB962C8B-B14F-4D97-AF65-F5344CB8AC3E}">
        <p14:creationId xmlns:p14="http://schemas.microsoft.com/office/powerpoint/2010/main" val="4008281817"/>
      </p:ext>
    </p:extLst>
  </p:cSld>
  <p:clrMapOvr>
    <a:masterClrMapping/>
  </p:clrMapOvr>
  <mc:AlternateContent xmlns:mc="http://schemas.openxmlformats.org/markup-compatibility/2006" xmlns:p14="http://schemas.microsoft.com/office/powerpoint/2010/main">
    <mc:Choice Requires="p14">
      <p:transition p14:dur="10" advClick="0" advTm="40000"/>
    </mc:Choice>
    <mc:Fallback xmlns="">
      <p:transition advClick="0" advTm="4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7D8B-B949-4DBF-B562-CBFFD306E791}"/>
              </a:ext>
            </a:extLst>
          </p:cNvPr>
          <p:cNvSpPr>
            <a:spLocks noGrp="1"/>
          </p:cNvSpPr>
          <p:nvPr>
            <p:ph type="title"/>
          </p:nvPr>
        </p:nvSpPr>
        <p:spPr>
          <a:xfrm>
            <a:off x="2996328" y="0"/>
            <a:ext cx="8596668" cy="1320800"/>
          </a:xfrm>
        </p:spPr>
        <p:txBody>
          <a:bodyPr/>
          <a:lstStyle/>
          <a:p>
            <a:r>
              <a:rPr lang="en-GB" dirty="0">
                <a:latin typeface="Comic Sans MS" panose="030F0702030302020204" pitchFamily="66" charset="0"/>
              </a:rPr>
              <a:t>Post-test questionnaire</a:t>
            </a:r>
            <a:endParaRPr lang="en-GB" dirty="0">
              <a:solidFill>
                <a:srgbClr val="FF0000"/>
              </a:solidFill>
              <a:latin typeface="Comic Sans MS" panose="030F0702030302020204" pitchFamily="66" charset="0"/>
            </a:endParaRPr>
          </a:p>
        </p:txBody>
      </p:sp>
      <p:pic>
        <p:nvPicPr>
          <p:cNvPr id="5" name="Content Placeholder 4">
            <a:extLst>
              <a:ext uri="{FF2B5EF4-FFF2-40B4-BE49-F238E27FC236}">
                <a16:creationId xmlns:a16="http://schemas.microsoft.com/office/drawing/2014/main" id="{207BD582-63DE-46F7-B01E-DF9D4ECA99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75" y="552995"/>
            <a:ext cx="6483683" cy="2095608"/>
          </a:xfrm>
        </p:spPr>
      </p:pic>
      <p:pic>
        <p:nvPicPr>
          <p:cNvPr id="7" name="Picture 6">
            <a:extLst>
              <a:ext uri="{FF2B5EF4-FFF2-40B4-BE49-F238E27FC236}">
                <a16:creationId xmlns:a16="http://schemas.microsoft.com/office/drawing/2014/main" id="{3700F472-3D66-4A02-A871-33951759C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5" y="2659546"/>
            <a:ext cx="5943905" cy="2101958"/>
          </a:xfrm>
          <a:prstGeom prst="rect">
            <a:avLst/>
          </a:prstGeom>
        </p:spPr>
      </p:pic>
      <p:pic>
        <p:nvPicPr>
          <p:cNvPr id="9" name="Picture 8">
            <a:extLst>
              <a:ext uri="{FF2B5EF4-FFF2-40B4-BE49-F238E27FC236}">
                <a16:creationId xmlns:a16="http://schemas.microsoft.com/office/drawing/2014/main" id="{E8C26CC7-D0D6-4918-B572-CFF886AB5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245" y="1322940"/>
            <a:ext cx="5924854" cy="1943200"/>
          </a:xfrm>
          <a:prstGeom prst="rect">
            <a:avLst/>
          </a:prstGeom>
        </p:spPr>
      </p:pic>
      <p:pic>
        <p:nvPicPr>
          <p:cNvPr id="11" name="Picture 10">
            <a:extLst>
              <a:ext uri="{FF2B5EF4-FFF2-40B4-BE49-F238E27FC236}">
                <a16:creationId xmlns:a16="http://schemas.microsoft.com/office/drawing/2014/main" id="{148481E8-3D12-4968-A76E-7385339D76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0325" y="3489637"/>
            <a:ext cx="6331675" cy="2045423"/>
          </a:xfrm>
          <a:prstGeom prst="rect">
            <a:avLst/>
          </a:prstGeom>
        </p:spPr>
      </p:pic>
      <p:pic>
        <p:nvPicPr>
          <p:cNvPr id="13" name="Picture 12">
            <a:extLst>
              <a:ext uri="{FF2B5EF4-FFF2-40B4-BE49-F238E27FC236}">
                <a16:creationId xmlns:a16="http://schemas.microsoft.com/office/drawing/2014/main" id="{E1800A85-96B7-4A39-B7B9-31640798E5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3267"/>
            <a:ext cx="5835950" cy="2089257"/>
          </a:xfrm>
          <a:prstGeom prst="rect">
            <a:avLst/>
          </a:prstGeom>
        </p:spPr>
      </p:pic>
    </p:spTree>
    <p:extLst>
      <p:ext uri="{BB962C8B-B14F-4D97-AF65-F5344CB8AC3E}">
        <p14:creationId xmlns:p14="http://schemas.microsoft.com/office/powerpoint/2010/main" val="2207348651"/>
      </p:ext>
    </p:extLst>
  </p:cSld>
  <p:clrMapOvr>
    <a:masterClrMapping/>
  </p:clrMapOvr>
  <mc:AlternateContent xmlns:mc="http://schemas.openxmlformats.org/markup-compatibility/2006" xmlns:p14="http://schemas.microsoft.com/office/powerpoint/2010/main">
    <mc:Choice Requires="p14">
      <p:transition p14:dur="10" advClick="0" advTm="40000"/>
    </mc:Choice>
    <mc:Fallback xmlns="">
      <p:transition advClick="0" advTm="4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1AA8-802A-45B6-AEDA-2018182AD8F7}"/>
              </a:ext>
            </a:extLst>
          </p:cNvPr>
          <p:cNvSpPr>
            <a:spLocks noGrp="1"/>
          </p:cNvSpPr>
          <p:nvPr>
            <p:ph type="title"/>
          </p:nvPr>
        </p:nvSpPr>
        <p:spPr>
          <a:xfrm>
            <a:off x="677334" y="609600"/>
            <a:ext cx="8596668" cy="889262"/>
          </a:xfrm>
        </p:spPr>
        <p:txBody>
          <a:bodyPr>
            <a:normAutofit/>
          </a:bodyPr>
          <a:lstStyle/>
          <a:p>
            <a:r>
              <a:rPr lang="en-GB" dirty="0">
                <a:latin typeface="Comic Sans MS" panose="030F0702030302020204" pitchFamily="66" charset="0"/>
              </a:rPr>
              <a:t>Focus group pupil interviews</a:t>
            </a:r>
          </a:p>
        </p:txBody>
      </p:sp>
      <p:sp>
        <p:nvSpPr>
          <p:cNvPr id="3" name="Content Placeholder 2">
            <a:extLst>
              <a:ext uri="{FF2B5EF4-FFF2-40B4-BE49-F238E27FC236}">
                <a16:creationId xmlns:a16="http://schemas.microsoft.com/office/drawing/2014/main" id="{72B27035-30B7-47FA-8330-7EC0A3454E65}"/>
              </a:ext>
            </a:extLst>
          </p:cNvPr>
          <p:cNvSpPr>
            <a:spLocks noGrp="1"/>
          </p:cNvSpPr>
          <p:nvPr>
            <p:ph idx="1"/>
          </p:nvPr>
        </p:nvSpPr>
        <p:spPr>
          <a:xfrm>
            <a:off x="677334" y="1432875"/>
            <a:ext cx="8596668" cy="4608488"/>
          </a:xfrm>
        </p:spPr>
        <p:txBody>
          <a:bodyPr/>
          <a:lstStyle/>
          <a:p>
            <a:pPr marL="0" indent="0">
              <a:buNone/>
            </a:pPr>
            <a:r>
              <a:rPr lang="en-GB" sz="2400" b="1" dirty="0">
                <a:latin typeface="Comic Sans MS" panose="030F0702030302020204" pitchFamily="66" charset="0"/>
              </a:rPr>
              <a:t>The questions:  </a:t>
            </a:r>
          </a:p>
          <a:p>
            <a:pPr marL="0" indent="0">
              <a:buNone/>
            </a:pPr>
            <a:endParaRPr lang="en-GB" sz="2000" b="1" dirty="0">
              <a:latin typeface="Comic Sans MS" panose="030F0702030302020204" pitchFamily="66" charset="0"/>
            </a:endParaRPr>
          </a:p>
          <a:p>
            <a:pPr marL="457200" lvl="0" indent="-457200">
              <a:buFont typeface="+mj-lt"/>
              <a:buAutoNum type="arabicPeriod"/>
            </a:pPr>
            <a:r>
              <a:rPr lang="en-GB" sz="2400" dirty="0">
                <a:latin typeface="Comic Sans MS" panose="030F0702030302020204" pitchFamily="66" charset="0"/>
              </a:rPr>
              <a:t>How do you think the HOR skills you’ve learnt, have helped you with non-fiction writing?</a:t>
            </a:r>
          </a:p>
          <a:p>
            <a:pPr marL="457200" lvl="0" indent="-457200">
              <a:buFont typeface="+mj-lt"/>
              <a:buAutoNum type="arabicPeriod"/>
            </a:pPr>
            <a:endParaRPr lang="en-GB" sz="2400" dirty="0">
              <a:latin typeface="Comic Sans MS" panose="030F0702030302020204" pitchFamily="66" charset="0"/>
            </a:endParaRPr>
          </a:p>
          <a:p>
            <a:pPr marL="457200" lvl="0" indent="-457200">
              <a:buFont typeface="+mj-lt"/>
              <a:buAutoNum type="arabicPeriod"/>
            </a:pPr>
            <a:r>
              <a:rPr lang="en-GB" sz="2400" dirty="0">
                <a:latin typeface="Comic Sans MS" panose="030F0702030302020204" pitchFamily="66" charset="0"/>
              </a:rPr>
              <a:t>What do you feel the differences are between the first piece of writing and the last piece of writing?</a:t>
            </a:r>
          </a:p>
          <a:p>
            <a:pPr marL="457200" lvl="0" indent="-457200">
              <a:buFont typeface="+mj-lt"/>
              <a:buAutoNum type="arabicPeriod"/>
            </a:pPr>
            <a:endParaRPr lang="en-GB" sz="2400" dirty="0">
              <a:latin typeface="Comic Sans MS" panose="030F0702030302020204" pitchFamily="66" charset="0"/>
            </a:endParaRPr>
          </a:p>
          <a:p>
            <a:pPr marL="457200" lvl="0" indent="-457200">
              <a:buFont typeface="+mj-lt"/>
              <a:buAutoNum type="arabicPeriod"/>
            </a:pPr>
            <a:r>
              <a:rPr lang="en-GB" sz="2400" dirty="0">
                <a:latin typeface="Comic Sans MS" panose="030F0702030302020204" pitchFamily="66" charset="0"/>
              </a:rPr>
              <a:t>How do you think the skills have changed your writing?</a:t>
            </a:r>
          </a:p>
          <a:p>
            <a:pPr>
              <a:buFont typeface="+mj-lt"/>
              <a:buAutoNum type="arabicPeriod"/>
            </a:pPr>
            <a:endParaRPr lang="en-GB" dirty="0"/>
          </a:p>
          <a:p>
            <a:endParaRPr lang="en-GB" dirty="0"/>
          </a:p>
        </p:txBody>
      </p:sp>
      <p:pic>
        <p:nvPicPr>
          <p:cNvPr id="4" name="Recorded Sound">
            <a:hlinkClick r:id="" action="ppaction://media"/>
            <a:extLst>
              <a:ext uri="{FF2B5EF4-FFF2-40B4-BE49-F238E27FC236}">
                <a16:creationId xmlns:a16="http://schemas.microsoft.com/office/drawing/2014/main" id="{56B98FDF-05D4-4DA7-8518-D8AAFD97C4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42" y="2811021"/>
            <a:ext cx="406400" cy="406400"/>
          </a:xfrm>
          <a:prstGeom prst="rect">
            <a:avLst/>
          </a:prstGeom>
        </p:spPr>
      </p:pic>
      <p:pic>
        <p:nvPicPr>
          <p:cNvPr id="5" name="Recorded Sound">
            <a:hlinkClick r:id="" action="ppaction://media"/>
            <a:extLst>
              <a:ext uri="{FF2B5EF4-FFF2-40B4-BE49-F238E27FC236}">
                <a16:creationId xmlns:a16="http://schemas.microsoft.com/office/drawing/2014/main" id="{88DE1C03-0E48-4154-B4DF-FCEDAF1BE72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742" y="4074212"/>
            <a:ext cx="406400" cy="406400"/>
          </a:xfrm>
          <a:prstGeom prst="rect">
            <a:avLst/>
          </a:prstGeom>
        </p:spPr>
      </p:pic>
      <p:pic>
        <p:nvPicPr>
          <p:cNvPr id="6" name="Recorded Sound">
            <a:hlinkClick r:id="" action="ppaction://media"/>
            <a:extLst>
              <a:ext uri="{FF2B5EF4-FFF2-40B4-BE49-F238E27FC236}">
                <a16:creationId xmlns:a16="http://schemas.microsoft.com/office/drawing/2014/main" id="{FB793FF3-3BF3-4FFC-ABB3-25C6EDBACC06}"/>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4742" y="5205429"/>
            <a:ext cx="406400" cy="406400"/>
          </a:xfrm>
          <a:prstGeom prst="rect">
            <a:avLst/>
          </a:prstGeom>
        </p:spPr>
      </p:pic>
    </p:spTree>
    <p:extLst>
      <p:ext uri="{BB962C8B-B14F-4D97-AF65-F5344CB8AC3E}">
        <p14:creationId xmlns:p14="http://schemas.microsoft.com/office/powerpoint/2010/main" val="1584494848"/>
      </p:ext>
    </p:extLst>
  </p:cSld>
  <p:clrMapOvr>
    <a:masterClrMapping/>
  </p:clrMapOvr>
  <mc:AlternateContent xmlns:mc="http://schemas.openxmlformats.org/markup-compatibility/2006" xmlns:p14="http://schemas.microsoft.com/office/powerpoint/2010/main">
    <mc:Choice Requires="p14">
      <p:transition p14:dur="10" advClick="0" advTm="36000"/>
    </mc:Choice>
    <mc:Fallback xmlns="">
      <p:transition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357" fill="hold"/>
                                        <p:tgtEl>
                                          <p:spTgt spid="4"/>
                                        </p:tgtEl>
                                      </p:cBhvr>
                                    </p:cmd>
                                  </p:childTnLst>
                                </p:cTn>
                              </p:par>
                            </p:childTnLst>
                          </p:cTn>
                        </p:par>
                        <p:par>
                          <p:cTn id="12" fill="hold">
                            <p:stCondLst>
                              <p:cond delay="9357"/>
                            </p:stCondLst>
                            <p:childTnLst>
                              <p:par>
                                <p:cTn id="13" presetID="42"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anim calcmode="lin" valueType="num">
                                      <p:cBhvr>
                                        <p:cTn id="1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18" fill="hold">
                            <p:stCondLst>
                              <p:cond delay="10357"/>
                            </p:stCondLst>
                            <p:childTnLst>
                              <p:par>
                                <p:cTn id="19" presetID="1" presetClass="mediacall" presetSubtype="0" fill="hold" nodeType="afterEffect">
                                  <p:stCondLst>
                                    <p:cond delay="0"/>
                                  </p:stCondLst>
                                  <p:childTnLst>
                                    <p:cmd type="call" cmd="playFrom(0.0)">
                                      <p:cBhvr>
                                        <p:cTn id="20" dur="9042" fill="hold"/>
                                        <p:tgtEl>
                                          <p:spTgt spid="5"/>
                                        </p:tgtEl>
                                      </p:cBhvr>
                                    </p:cmd>
                                  </p:childTnLst>
                                </p:cTn>
                              </p:par>
                            </p:childTnLst>
                          </p:cTn>
                        </p:par>
                        <p:par>
                          <p:cTn id="21" fill="hold">
                            <p:stCondLst>
                              <p:cond delay="19399"/>
                            </p:stCondLst>
                            <p:childTnLst>
                              <p:par>
                                <p:cTn id="22" presetID="42" presetClass="entr" presetSubtype="0" fill="hold"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27" fill="hold">
                            <p:stCondLst>
                              <p:cond delay="20399"/>
                            </p:stCondLst>
                            <p:childTnLst>
                              <p:par>
                                <p:cTn id="28" presetID="1" presetClass="mediacall" presetSubtype="0" fill="hold" nodeType="afterEffect">
                                  <p:stCondLst>
                                    <p:cond delay="0"/>
                                  </p:stCondLst>
                                  <p:childTnLst>
                                    <p:cmd type="call" cmd="playFrom(0.0)">
                                      <p:cBhvr>
                                        <p:cTn id="29" dur="62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audio>
              <p:cMediaNode vol="80000">
                <p:cTn id="31" fill="hold" display="0">
                  <p:stCondLst>
                    <p:cond delay="indefinite"/>
                  </p:stCondLst>
                  <p:endCondLst>
                    <p:cond evt="onStopAudio" delay="0">
                      <p:tgtEl>
                        <p:sldTgt/>
                      </p:tgtEl>
                    </p:cond>
                  </p:endCondLst>
                </p:cTn>
                <p:tgtEl>
                  <p:spTgt spid="5"/>
                </p:tgtEl>
              </p:cMediaNode>
            </p:audio>
            <p:audio>
              <p:cMediaNode vol="80000">
                <p:cTn id="32"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098F-8618-4D84-A51C-76C308443F50}"/>
              </a:ext>
            </a:extLst>
          </p:cNvPr>
          <p:cNvSpPr>
            <a:spLocks noGrp="1"/>
          </p:cNvSpPr>
          <p:nvPr>
            <p:ph type="title" idx="4294967295"/>
          </p:nvPr>
        </p:nvSpPr>
        <p:spPr>
          <a:xfrm>
            <a:off x="4834861" y="2972390"/>
            <a:ext cx="1887538" cy="728663"/>
          </a:xfrm>
        </p:spPr>
        <p:txBody>
          <a:bodyPr>
            <a:normAutofit/>
          </a:bodyPr>
          <a:lstStyle/>
          <a:p>
            <a:r>
              <a:rPr lang="en-GB" sz="2400" b="1" dirty="0">
                <a:solidFill>
                  <a:schemeClr val="tx1"/>
                </a:solidFill>
                <a:latin typeface="Comic Sans MS" panose="030F0702030302020204" pitchFamily="66" charset="0"/>
              </a:rPr>
              <a:t>Responses</a:t>
            </a:r>
            <a:r>
              <a:rPr lang="en-GB" sz="2400" dirty="0">
                <a:solidFill>
                  <a:schemeClr val="tx1"/>
                </a:solidFill>
                <a:latin typeface="Comic Sans MS" panose="030F0702030302020204" pitchFamily="66" charset="0"/>
              </a:rPr>
              <a:t> </a:t>
            </a:r>
          </a:p>
        </p:txBody>
      </p:sp>
      <p:sp>
        <p:nvSpPr>
          <p:cNvPr id="5" name="TextBox 4">
            <a:extLst>
              <a:ext uri="{FF2B5EF4-FFF2-40B4-BE49-F238E27FC236}">
                <a16:creationId xmlns:a16="http://schemas.microsoft.com/office/drawing/2014/main" id="{E300F2F8-9E23-4233-AF9F-A378BBDADEB8}"/>
              </a:ext>
            </a:extLst>
          </p:cNvPr>
          <p:cNvSpPr txBox="1"/>
          <p:nvPr/>
        </p:nvSpPr>
        <p:spPr>
          <a:xfrm>
            <a:off x="0" y="3677458"/>
            <a:ext cx="8842342" cy="369332"/>
          </a:xfrm>
          <a:prstGeom prst="rect">
            <a:avLst/>
          </a:prstGeom>
          <a:noFill/>
        </p:spPr>
        <p:txBody>
          <a:bodyPr wrap="square" rtlCol="0">
            <a:spAutoFit/>
          </a:bodyPr>
          <a:lstStyle/>
          <a:p>
            <a:r>
              <a:rPr lang="en-GB" dirty="0">
                <a:latin typeface="Comic Sans MS" panose="030F0702030302020204" pitchFamily="66" charset="0"/>
              </a:rPr>
              <a:t> </a:t>
            </a:r>
          </a:p>
        </p:txBody>
      </p:sp>
      <p:sp>
        <p:nvSpPr>
          <p:cNvPr id="9" name="TextBox 8">
            <a:extLst>
              <a:ext uri="{FF2B5EF4-FFF2-40B4-BE49-F238E27FC236}">
                <a16:creationId xmlns:a16="http://schemas.microsoft.com/office/drawing/2014/main" id="{F9E7C07A-6B05-4891-83C6-F3028589AFF8}"/>
              </a:ext>
            </a:extLst>
          </p:cNvPr>
          <p:cNvSpPr txBox="1"/>
          <p:nvPr/>
        </p:nvSpPr>
        <p:spPr>
          <a:xfrm>
            <a:off x="1602556" y="4794622"/>
            <a:ext cx="8352148" cy="369332"/>
          </a:xfrm>
          <a:prstGeom prst="rect">
            <a:avLst/>
          </a:prstGeom>
          <a:noFill/>
        </p:spPr>
        <p:txBody>
          <a:bodyPr wrap="square" rtlCol="0">
            <a:spAutoFit/>
          </a:bodyPr>
          <a:lstStyle/>
          <a:p>
            <a:r>
              <a:rPr lang="en-GB" dirty="0">
                <a:latin typeface="Comic Sans MS" panose="030F0702030302020204" pitchFamily="66" charset="0"/>
              </a:rPr>
              <a:t> </a:t>
            </a:r>
          </a:p>
        </p:txBody>
      </p:sp>
      <p:sp>
        <p:nvSpPr>
          <p:cNvPr id="10" name="Speech Bubble: Oval 9">
            <a:extLst>
              <a:ext uri="{FF2B5EF4-FFF2-40B4-BE49-F238E27FC236}">
                <a16:creationId xmlns:a16="http://schemas.microsoft.com/office/drawing/2014/main" id="{900DD160-990A-414C-BB2E-A67E34FFAFD7}"/>
              </a:ext>
            </a:extLst>
          </p:cNvPr>
          <p:cNvSpPr/>
          <p:nvPr/>
        </p:nvSpPr>
        <p:spPr>
          <a:xfrm>
            <a:off x="5021346" y="37589"/>
            <a:ext cx="5165888" cy="2461575"/>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r>
              <a:rPr lang="en-GB" i="1" dirty="0">
                <a:latin typeface="Comic Sans MS" panose="030F0702030302020204" pitchFamily="66" charset="0"/>
              </a:rPr>
              <a:t>‘</a:t>
            </a:r>
            <a:r>
              <a:rPr lang="en-GB" i="1" dirty="0">
                <a:solidFill>
                  <a:schemeClr val="tx1"/>
                </a:solidFill>
                <a:latin typeface="Comic Sans MS" panose="030F0702030302020204" pitchFamily="66" charset="0"/>
              </a:rPr>
              <a:t>I think it’s helped me because it’s made it easier to research and it’s helped us finding information – key information to help us write.’ </a:t>
            </a:r>
            <a:endParaRPr lang="en-GB" i="1" dirty="0">
              <a:latin typeface="Comic Sans MS" panose="030F0702030302020204" pitchFamily="66" charset="0"/>
            </a:endParaRPr>
          </a:p>
        </p:txBody>
      </p:sp>
      <p:sp>
        <p:nvSpPr>
          <p:cNvPr id="11" name="Speech Bubble: Oval 10">
            <a:extLst>
              <a:ext uri="{FF2B5EF4-FFF2-40B4-BE49-F238E27FC236}">
                <a16:creationId xmlns:a16="http://schemas.microsoft.com/office/drawing/2014/main" id="{A70F9853-A6F3-4E2F-B846-7B50D3620BF0}"/>
              </a:ext>
            </a:extLst>
          </p:cNvPr>
          <p:cNvSpPr/>
          <p:nvPr/>
        </p:nvSpPr>
        <p:spPr>
          <a:xfrm>
            <a:off x="1459758" y="22475"/>
            <a:ext cx="3242820" cy="2715849"/>
          </a:xfrm>
          <a:prstGeom prst="wedgeEllipseCallout">
            <a:avLst>
              <a:gd name="adj1" fmla="val 47480"/>
              <a:gd name="adj2" fmla="val 51739"/>
            </a:avLst>
          </a:prstGeom>
        </p:spPr>
        <p:style>
          <a:lnRef idx="2">
            <a:schemeClr val="accent1"/>
          </a:lnRef>
          <a:fillRef idx="1">
            <a:schemeClr val="lt1"/>
          </a:fillRef>
          <a:effectRef idx="0">
            <a:schemeClr val="accent1"/>
          </a:effectRef>
          <a:fontRef idx="minor">
            <a:schemeClr val="dk1"/>
          </a:fontRef>
        </p:style>
        <p:txBody>
          <a:bodyPr rtlCol="0" anchor="ctr"/>
          <a:lstStyle/>
          <a:p>
            <a:r>
              <a:rPr lang="en-GB" dirty="0">
                <a:latin typeface="Comic Sans MS" panose="030F0702030302020204" pitchFamily="66" charset="0"/>
              </a:rPr>
              <a:t> </a:t>
            </a:r>
            <a:r>
              <a:rPr lang="en-GB" i="1" dirty="0">
                <a:latin typeface="Comic Sans MS" panose="030F0702030302020204" pitchFamily="66" charset="0"/>
              </a:rPr>
              <a:t>‘Back then we knew the information, but we didn’t know how to put it into our writing.’ </a:t>
            </a:r>
            <a:endParaRPr lang="en-GB" dirty="0">
              <a:latin typeface="Comic Sans MS" panose="030F0702030302020204" pitchFamily="66" charset="0"/>
            </a:endParaRPr>
          </a:p>
        </p:txBody>
      </p:sp>
      <p:sp>
        <p:nvSpPr>
          <p:cNvPr id="12" name="Speech Bubble: Oval 11">
            <a:extLst>
              <a:ext uri="{FF2B5EF4-FFF2-40B4-BE49-F238E27FC236}">
                <a16:creationId xmlns:a16="http://schemas.microsoft.com/office/drawing/2014/main" id="{68A89206-B5BA-4ED2-9D09-CCE0878EDAA7}"/>
              </a:ext>
            </a:extLst>
          </p:cNvPr>
          <p:cNvSpPr/>
          <p:nvPr/>
        </p:nvSpPr>
        <p:spPr>
          <a:xfrm>
            <a:off x="7758260" y="2607485"/>
            <a:ext cx="3629319" cy="2275599"/>
          </a:xfrm>
          <a:prstGeom prst="wedgeEllipseCallout">
            <a:avLst>
              <a:gd name="adj1" fmla="val -63950"/>
              <a:gd name="adj2" fmla="val -1703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i="1" dirty="0">
                <a:latin typeface="Comic Sans MS" panose="030F0702030302020204" pitchFamily="66" charset="0"/>
              </a:rPr>
              <a:t>‘It also helps us </a:t>
            </a:r>
            <a:r>
              <a:rPr lang="en-GB" i="1" u="sng" dirty="0">
                <a:latin typeface="Comic Sans MS" panose="030F0702030302020204" pitchFamily="66" charset="0"/>
              </a:rPr>
              <a:t>understand</a:t>
            </a:r>
            <a:r>
              <a:rPr lang="en-GB" i="1" dirty="0">
                <a:latin typeface="Comic Sans MS" panose="030F0702030302020204" pitchFamily="66" charset="0"/>
              </a:rPr>
              <a:t> key information … and sift through it, to know what to use and what not to use.’</a:t>
            </a:r>
            <a:endParaRPr lang="en-GB" dirty="0"/>
          </a:p>
        </p:txBody>
      </p:sp>
      <p:sp>
        <p:nvSpPr>
          <p:cNvPr id="13" name="Speech Bubble: Oval 12">
            <a:extLst>
              <a:ext uri="{FF2B5EF4-FFF2-40B4-BE49-F238E27FC236}">
                <a16:creationId xmlns:a16="http://schemas.microsoft.com/office/drawing/2014/main" id="{F3F1D12C-3C58-4BAE-8D2F-AAFE814C344F}"/>
              </a:ext>
            </a:extLst>
          </p:cNvPr>
          <p:cNvSpPr/>
          <p:nvPr/>
        </p:nvSpPr>
        <p:spPr>
          <a:xfrm>
            <a:off x="584812" y="3440906"/>
            <a:ext cx="3304967" cy="2715849"/>
          </a:xfrm>
          <a:prstGeom prst="wedgeEllipseCallout">
            <a:avLst>
              <a:gd name="adj1" fmla="val 65284"/>
              <a:gd name="adj2" fmla="val -191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i="1" dirty="0">
                <a:latin typeface="Comic Sans MS" panose="030F0702030302020204" pitchFamily="66" charset="0"/>
              </a:rPr>
              <a:t>My vocabulary has expanded and I’ve learnt a lot more words.’</a:t>
            </a:r>
            <a:endParaRPr lang="en-GB" dirty="0"/>
          </a:p>
        </p:txBody>
      </p:sp>
      <p:sp>
        <p:nvSpPr>
          <p:cNvPr id="14" name="Speech Bubble: Oval 13">
            <a:extLst>
              <a:ext uri="{FF2B5EF4-FFF2-40B4-BE49-F238E27FC236}">
                <a16:creationId xmlns:a16="http://schemas.microsoft.com/office/drawing/2014/main" id="{6FD2160B-26D5-469B-AFF6-554E61787239}"/>
              </a:ext>
            </a:extLst>
          </p:cNvPr>
          <p:cNvSpPr/>
          <p:nvPr/>
        </p:nvSpPr>
        <p:spPr>
          <a:xfrm>
            <a:off x="4433741" y="4544812"/>
            <a:ext cx="3708575" cy="2275599"/>
          </a:xfrm>
          <a:prstGeom prst="wedgeEllipseCallout">
            <a:avLst>
              <a:gd name="adj1" fmla="val -11305"/>
              <a:gd name="adj2" fmla="val -80644"/>
            </a:avLst>
          </a:prstGeom>
        </p:spPr>
        <p:style>
          <a:lnRef idx="2">
            <a:schemeClr val="accent2"/>
          </a:lnRef>
          <a:fillRef idx="1">
            <a:schemeClr val="lt1"/>
          </a:fillRef>
          <a:effectRef idx="0">
            <a:schemeClr val="accent2"/>
          </a:effectRef>
          <a:fontRef idx="minor">
            <a:schemeClr val="dk1"/>
          </a:fontRef>
        </p:style>
        <p:txBody>
          <a:bodyPr rtlCol="0" anchor="ctr"/>
          <a:lstStyle/>
          <a:p>
            <a:r>
              <a:rPr lang="en-GB" i="1" dirty="0">
                <a:latin typeface="Comic Sans MS" panose="030F0702030302020204" pitchFamily="66" charset="0"/>
              </a:rPr>
              <a:t>‘We are more capable [now] of writing about things that are non-fiction and about real-life.’ </a:t>
            </a:r>
          </a:p>
        </p:txBody>
      </p:sp>
      <p:pic>
        <p:nvPicPr>
          <p:cNvPr id="3" name="Recorded Sound">
            <a:hlinkClick r:id="" action="ppaction://media"/>
            <a:extLst>
              <a:ext uri="{FF2B5EF4-FFF2-40B4-BE49-F238E27FC236}">
                <a16:creationId xmlns:a16="http://schemas.microsoft.com/office/drawing/2014/main" id="{97112C57-50FB-49C2-AB43-E5A5029584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25842" y="335951"/>
            <a:ext cx="406400" cy="406400"/>
          </a:xfrm>
          <a:prstGeom prst="rect">
            <a:avLst/>
          </a:prstGeom>
        </p:spPr>
      </p:pic>
    </p:spTree>
    <p:extLst>
      <p:ext uri="{BB962C8B-B14F-4D97-AF65-F5344CB8AC3E}">
        <p14:creationId xmlns:p14="http://schemas.microsoft.com/office/powerpoint/2010/main" val="4256330875"/>
      </p:ext>
    </p:extLst>
  </p:cSld>
  <p:clrMapOvr>
    <a:masterClrMapping/>
  </p:clrMapOvr>
  <mc:AlternateContent xmlns:mc="http://schemas.openxmlformats.org/markup-compatibility/2006" xmlns:p14="http://schemas.microsoft.com/office/powerpoint/2010/main">
    <mc:Choice Requires="p14">
      <p:transition p14:dur="10" advClick="0" advTm="60000"/>
    </mc:Choice>
    <mc:Fallback xmlns="">
      <p:transition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25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25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1" presetClass="mediacall" presetSubtype="0" fill="hold" nodeType="withEffect">
                                  <p:stCondLst>
                                    <p:cond delay="0"/>
                                  </p:stCondLst>
                                  <p:childTnLst>
                                    <p:cmd type="call" cmd="playFrom(0.0)">
                                      <p:cBhvr>
                                        <p:cTn id="35" dur="5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B3D23C2-055A-482F-98B5-2A6B80E1415E}"/>
              </a:ext>
            </a:extLst>
          </p:cNvPr>
          <p:cNvGraphicFramePr/>
          <p:nvPr>
            <p:extLst>
              <p:ext uri="{D42A27DB-BD31-4B8C-83A1-F6EECF244321}">
                <p14:modId xmlns:p14="http://schemas.microsoft.com/office/powerpoint/2010/main" val="351769498"/>
              </p:ext>
            </p:extLst>
          </p:nvPr>
        </p:nvGraphicFramePr>
        <p:xfrm>
          <a:off x="1049547" y="3286036"/>
          <a:ext cx="54864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F2E750FD-A77B-4D1B-AFF6-E3183D4C879B}"/>
              </a:ext>
            </a:extLst>
          </p:cNvPr>
          <p:cNvSpPr/>
          <p:nvPr/>
        </p:nvSpPr>
        <p:spPr>
          <a:xfrm>
            <a:off x="7236568" y="586444"/>
            <a:ext cx="39305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 </a:t>
            </a:r>
          </a:p>
        </p:txBody>
      </p:sp>
      <p:sp>
        <p:nvSpPr>
          <p:cNvPr id="8" name="Rectangle 7">
            <a:extLst>
              <a:ext uri="{FF2B5EF4-FFF2-40B4-BE49-F238E27FC236}">
                <a16:creationId xmlns:a16="http://schemas.microsoft.com/office/drawing/2014/main" id="{8E1C80CF-1D6E-4B4F-8DDF-CF0CB6E7EBE7}"/>
              </a:ext>
            </a:extLst>
          </p:cNvPr>
          <p:cNvSpPr/>
          <p:nvPr/>
        </p:nvSpPr>
        <p:spPr>
          <a:xfrm>
            <a:off x="6800493" y="3324876"/>
            <a:ext cx="3853129" cy="2862322"/>
          </a:xfrm>
          <a:prstGeom prst="rect">
            <a:avLst/>
          </a:prstGeom>
        </p:spPr>
        <p:txBody>
          <a:bodyPr wrap="square">
            <a:spAutoFit/>
          </a:bodyPr>
          <a:lstStyle/>
          <a:p>
            <a:pPr lvl="0"/>
            <a:r>
              <a:rPr lang="en-GB" dirty="0">
                <a:solidFill>
                  <a:prstClr val="black"/>
                </a:solidFill>
                <a:latin typeface="Comic Sans MS" panose="030F0702030302020204" pitchFamily="66" charset="0"/>
              </a:rPr>
              <a:t>All the pupils made at least </a:t>
            </a:r>
          </a:p>
          <a:p>
            <a:pPr lvl="0"/>
            <a:r>
              <a:rPr lang="en-GB" dirty="0">
                <a:solidFill>
                  <a:prstClr val="black"/>
                </a:solidFill>
                <a:latin typeface="Comic Sans MS" panose="030F0702030302020204" pitchFamily="66" charset="0"/>
              </a:rPr>
              <a:t>two sub-levels of progress in their  non-fiction writing . One pupil made 4 sub-levels of progress.</a:t>
            </a:r>
          </a:p>
          <a:p>
            <a:pPr lvl="0"/>
            <a:endParaRPr lang="en-GB" dirty="0">
              <a:solidFill>
                <a:prstClr val="black"/>
              </a:solidFill>
              <a:latin typeface="Comic Sans MS" panose="030F0702030302020204" pitchFamily="66" charset="0"/>
            </a:endParaRPr>
          </a:p>
          <a:p>
            <a:pPr lvl="0"/>
            <a:r>
              <a:rPr lang="en-GB" dirty="0">
                <a:solidFill>
                  <a:prstClr val="black"/>
                </a:solidFill>
                <a:latin typeface="Comic Sans MS" panose="030F0702030302020204" pitchFamily="66" charset="0"/>
              </a:rPr>
              <a:t>A good achievement considering</a:t>
            </a:r>
          </a:p>
          <a:p>
            <a:pPr lvl="0"/>
            <a:r>
              <a:rPr lang="en-GB" dirty="0">
                <a:solidFill>
                  <a:prstClr val="black"/>
                </a:solidFill>
                <a:latin typeface="Comic Sans MS" panose="030F0702030302020204" pitchFamily="66" charset="0"/>
              </a:rPr>
              <a:t>the pupils were not in school</a:t>
            </a:r>
          </a:p>
          <a:p>
            <a:pPr lvl="0"/>
            <a:r>
              <a:rPr lang="en-GB" dirty="0">
                <a:solidFill>
                  <a:prstClr val="black"/>
                </a:solidFill>
                <a:latin typeface="Comic Sans MS" panose="030F0702030302020204" pitchFamily="66" charset="0"/>
              </a:rPr>
              <a:t>during the second lockdown period. </a:t>
            </a:r>
          </a:p>
        </p:txBody>
      </p:sp>
      <p:pic>
        <p:nvPicPr>
          <p:cNvPr id="9" name="Picture 8">
            <a:extLst>
              <a:ext uri="{FF2B5EF4-FFF2-40B4-BE49-F238E27FC236}">
                <a16:creationId xmlns:a16="http://schemas.microsoft.com/office/drawing/2014/main" id="{C2D953BD-F9DD-45E5-BEA5-420E254BAE66}"/>
              </a:ext>
            </a:extLst>
          </p:cNvPr>
          <p:cNvPicPr>
            <a:picLocks noChangeAspect="1"/>
          </p:cNvPicPr>
          <p:nvPr/>
        </p:nvPicPr>
        <p:blipFill>
          <a:blip r:embed="rId5"/>
          <a:stretch>
            <a:fillRect/>
          </a:stretch>
        </p:blipFill>
        <p:spPr>
          <a:xfrm>
            <a:off x="549215" y="332745"/>
            <a:ext cx="6952524" cy="3096255"/>
          </a:xfrm>
          <a:prstGeom prst="rect">
            <a:avLst/>
          </a:prstGeom>
        </p:spPr>
      </p:pic>
      <p:sp>
        <p:nvSpPr>
          <p:cNvPr id="10" name="Rectangle 9">
            <a:extLst>
              <a:ext uri="{FF2B5EF4-FFF2-40B4-BE49-F238E27FC236}">
                <a16:creationId xmlns:a16="http://schemas.microsoft.com/office/drawing/2014/main" id="{6302D652-C5D0-42A8-B885-A34C4A5FD493}"/>
              </a:ext>
            </a:extLst>
          </p:cNvPr>
          <p:cNvSpPr/>
          <p:nvPr/>
        </p:nvSpPr>
        <p:spPr>
          <a:xfrm>
            <a:off x="4524256" y="1224800"/>
            <a:ext cx="509306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Data collection </a:t>
            </a:r>
          </a:p>
        </p:txBody>
      </p:sp>
      <p:pic>
        <p:nvPicPr>
          <p:cNvPr id="12" name="Recorded Sound">
            <a:hlinkClick r:id="" action="ppaction://media"/>
            <a:extLst>
              <a:ext uri="{FF2B5EF4-FFF2-40B4-BE49-F238E27FC236}">
                <a16:creationId xmlns:a16="http://schemas.microsoft.com/office/drawing/2014/main" id="{480FE2D6-3817-4845-94FB-47CEDF3A11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2062" y="2371637"/>
            <a:ext cx="406400" cy="406400"/>
          </a:xfrm>
          <a:prstGeom prst="rect">
            <a:avLst/>
          </a:prstGeom>
        </p:spPr>
      </p:pic>
    </p:spTree>
    <p:extLst>
      <p:ext uri="{BB962C8B-B14F-4D97-AF65-F5344CB8AC3E}">
        <p14:creationId xmlns:p14="http://schemas.microsoft.com/office/powerpoint/2010/main" val="3037574413"/>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2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43B2A-ACAF-4BE7-B273-92B23AECC6C3}"/>
              </a:ext>
            </a:extLst>
          </p:cNvPr>
          <p:cNvSpPr>
            <a:spLocks noGrp="1"/>
          </p:cNvSpPr>
          <p:nvPr>
            <p:ph type="title"/>
          </p:nvPr>
        </p:nvSpPr>
        <p:spPr/>
        <p:txBody>
          <a:bodyPr/>
          <a:lstStyle/>
          <a:p>
            <a:r>
              <a:rPr lang="en-GB" dirty="0">
                <a:latin typeface="Comic Sans MS" panose="030F0702030302020204" pitchFamily="66" charset="0"/>
              </a:rPr>
              <a:t>Analysis of results</a:t>
            </a:r>
          </a:p>
        </p:txBody>
      </p:sp>
      <p:sp>
        <p:nvSpPr>
          <p:cNvPr id="3" name="Content Placeholder 2">
            <a:extLst>
              <a:ext uri="{FF2B5EF4-FFF2-40B4-BE49-F238E27FC236}">
                <a16:creationId xmlns:a16="http://schemas.microsoft.com/office/drawing/2014/main" id="{2C6C0BB9-8C97-4BF7-8205-E37ED68FA60B}"/>
              </a:ext>
            </a:extLst>
          </p:cNvPr>
          <p:cNvSpPr>
            <a:spLocks noGrp="1"/>
          </p:cNvSpPr>
          <p:nvPr>
            <p:ph idx="1"/>
          </p:nvPr>
        </p:nvSpPr>
        <p:spPr>
          <a:xfrm>
            <a:off x="677334" y="1470581"/>
            <a:ext cx="8596668" cy="4570781"/>
          </a:xfrm>
        </p:spPr>
        <p:txBody>
          <a:bodyPr>
            <a:normAutofit fontScale="92500" lnSpcReduction="10000"/>
          </a:bodyPr>
          <a:lstStyle/>
          <a:p>
            <a:pPr marL="0" indent="0">
              <a:buNone/>
            </a:pPr>
            <a:r>
              <a:rPr lang="en-GB" sz="2000" dirty="0">
                <a:solidFill>
                  <a:schemeClr val="tx1"/>
                </a:solidFill>
                <a:latin typeface="Comic Sans MS" panose="030F0702030302020204" pitchFamily="66" charset="0"/>
              </a:rPr>
              <a:t>The questionnaires and interviews show how the children in the focus groups became more confident in their understanding and use of HORs over the research enquiry period. </a:t>
            </a:r>
          </a:p>
          <a:p>
            <a:pPr marL="0" indent="0">
              <a:buNone/>
            </a:pPr>
            <a:endParaRPr lang="en-GB" sz="2000" dirty="0">
              <a:solidFill>
                <a:schemeClr val="tx1"/>
              </a:solidFill>
              <a:latin typeface="Comic Sans MS" panose="030F0702030302020204" pitchFamily="66" charset="0"/>
            </a:endParaRPr>
          </a:p>
          <a:p>
            <a:pPr marL="0" indent="0">
              <a:buNone/>
            </a:pPr>
            <a:r>
              <a:rPr lang="en-GB" sz="2000" dirty="0">
                <a:solidFill>
                  <a:schemeClr val="tx1"/>
                </a:solidFill>
                <a:latin typeface="Comic Sans MS" panose="030F0702030302020204" pitchFamily="66" charset="0"/>
              </a:rPr>
              <a:t>The assessment of three pieces of writing show an increase in confidence and attainment. Whilst progress is normally expected throughout the school year, remote learning would have impacted this. The clear progress between levels portray how HORs have positively impacted the children’s writing. It is possible that during a usual school year (no disruptions and remote learning), the children would have made even further progress in their writing. </a:t>
            </a:r>
          </a:p>
          <a:p>
            <a:pPr marL="0" indent="0">
              <a:buNone/>
            </a:pPr>
            <a:endParaRPr lang="en-GB" sz="2000" dirty="0">
              <a:solidFill>
                <a:schemeClr val="tx1"/>
              </a:solidFill>
              <a:latin typeface="Comic Sans MS" panose="030F0702030302020204" pitchFamily="66" charset="0"/>
            </a:endParaRPr>
          </a:p>
          <a:p>
            <a:pPr marL="0" indent="0">
              <a:buNone/>
            </a:pPr>
            <a:r>
              <a:rPr lang="en-GB" sz="2000" dirty="0">
                <a:solidFill>
                  <a:schemeClr val="tx1"/>
                </a:solidFill>
                <a:latin typeface="Comic Sans MS" panose="030F0702030302020204" pitchFamily="66" charset="0"/>
              </a:rPr>
              <a:t>The children have successfully learnt how to use these reading skills to help their writing. They enjoyed learning and using the HORs and using these to advance their writing.</a:t>
            </a:r>
          </a:p>
          <a:p>
            <a:pPr marL="514350" indent="-514350">
              <a:buFont typeface="+mj-lt"/>
              <a:buAutoNum type="arabicPeriod"/>
            </a:pPr>
            <a:endParaRPr lang="en-GB" dirty="0">
              <a:solidFill>
                <a:srgbClr val="FF0000"/>
              </a:solidFill>
            </a:endParaRPr>
          </a:p>
        </p:txBody>
      </p:sp>
      <p:pic>
        <p:nvPicPr>
          <p:cNvPr id="4" name="Recorded Sound">
            <a:hlinkClick r:id="" action="ppaction://media"/>
            <a:extLst>
              <a:ext uri="{FF2B5EF4-FFF2-40B4-BE49-F238E27FC236}">
                <a16:creationId xmlns:a16="http://schemas.microsoft.com/office/drawing/2014/main" id="{B12A4105-7789-44E9-BDCA-E6B9C3B5A8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02091" y="633691"/>
            <a:ext cx="406400" cy="406400"/>
          </a:xfrm>
          <a:prstGeom prst="rect">
            <a:avLst/>
          </a:prstGeom>
        </p:spPr>
      </p:pic>
    </p:spTree>
    <p:extLst>
      <p:ext uri="{BB962C8B-B14F-4D97-AF65-F5344CB8AC3E}">
        <p14:creationId xmlns:p14="http://schemas.microsoft.com/office/powerpoint/2010/main" val="191096050"/>
      </p:ext>
    </p:extLst>
  </p:cSld>
  <p:clrMapOvr>
    <a:masterClrMapping/>
  </p:clrMapOvr>
  <mc:AlternateContent xmlns:mc="http://schemas.openxmlformats.org/markup-compatibility/2006" xmlns:p14="http://schemas.microsoft.com/office/powerpoint/2010/main">
    <mc:Choice Requires="p14">
      <p:transition p14:dur="10" advClick="0" advTm="61000"/>
    </mc:Choice>
    <mc:Fallback xmlns="">
      <p:transition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61333" fill="hold"/>
                                        <p:tgtEl>
                                          <p:spTgt spid="4"/>
                                        </p:tgtEl>
                                      </p:cBhvr>
                                    </p:cmd>
                                  </p:childTnLst>
                                </p:cTn>
                              </p:par>
                            </p:childTnLst>
                          </p:cTn>
                        </p:par>
                        <p:par>
                          <p:cTn id="18" fill="hold">
                            <p:stCondLst>
                              <p:cond delay="7000"/>
                            </p:stCondLst>
                            <p:childTnLst>
                              <p:par>
                                <p:cTn id="19" presetID="42" presetClass="entr" presetSubtype="0" fill="hold" nodeType="afterEffect">
                                  <p:stCondLst>
                                    <p:cond delay="10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70835-3C9B-4BED-8A66-92917246244B}"/>
              </a:ext>
            </a:extLst>
          </p:cNvPr>
          <p:cNvSpPr>
            <a:spLocks noGrp="1"/>
          </p:cNvSpPr>
          <p:nvPr>
            <p:ph type="title"/>
          </p:nvPr>
        </p:nvSpPr>
        <p:spPr>
          <a:xfrm>
            <a:off x="995082" y="609600"/>
            <a:ext cx="8278920" cy="609600"/>
          </a:xfrm>
        </p:spPr>
        <p:txBody>
          <a:bodyPr>
            <a:normAutofit fontScale="90000"/>
          </a:bodyPr>
          <a:lstStyle/>
          <a:p>
            <a:r>
              <a:rPr lang="en-GB" sz="4000" dirty="0">
                <a:latin typeface="Comic Sans MS" panose="030F0702030302020204" pitchFamily="66" charset="0"/>
              </a:rPr>
              <a:t>The challenges faced:</a:t>
            </a:r>
            <a:br>
              <a:rPr lang="en-GB" sz="4000" dirty="0">
                <a:latin typeface="Comic Sans MS" panose="030F0702030302020204" pitchFamily="66" charset="0"/>
              </a:rPr>
            </a:br>
            <a:br>
              <a:rPr lang="en-GB" dirty="0"/>
            </a:br>
            <a:r>
              <a:rPr lang="en-GB" sz="2000" dirty="0">
                <a:solidFill>
                  <a:schemeClr val="tx1"/>
                </a:solidFill>
                <a:latin typeface="Comic Sans MS" panose="030F0702030302020204" pitchFamily="66" charset="0"/>
              </a:rPr>
              <a:t>There was an impact of remote learning on tasks specific for the research – some children did not complete the second task due to home learning, so comparisons were made between the first and third tasks only as not all data for the second task was available. </a:t>
            </a: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r>
              <a:rPr lang="en-GB" sz="2000" dirty="0">
                <a:solidFill>
                  <a:schemeClr val="tx1"/>
                </a:solidFill>
                <a:latin typeface="Comic Sans MS" panose="030F0702030302020204" pitchFamily="66" charset="0"/>
              </a:rPr>
              <a:t>Remote learning also impacted the delivery and inclusion of the skills during the second task – it was much more difficult to revisit and practise these through remote learning and some pupils did not attend the sessions. </a:t>
            </a: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r>
              <a:rPr lang="en-GB" sz="2000" dirty="0">
                <a:solidFill>
                  <a:schemeClr val="tx1"/>
                </a:solidFill>
                <a:latin typeface="Comic Sans MS" panose="030F0702030302020204" pitchFamily="66" charset="0"/>
              </a:rPr>
              <a:t>The second lockdown also delayed the start of the enquiry so the timescales remained tight from start to finish.</a:t>
            </a: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r>
              <a:rPr lang="en-GB" sz="2000" dirty="0">
                <a:solidFill>
                  <a:schemeClr val="tx1"/>
                </a:solidFill>
                <a:latin typeface="Comic Sans MS" panose="030F0702030302020204" pitchFamily="66" charset="0"/>
              </a:rPr>
              <a:t>A couple of the teachers had not been involved in running a research-led enquiry previously so it was a steep learning curve for them.</a:t>
            </a: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br>
              <a:rPr lang="en-GB" sz="2000" dirty="0">
                <a:solidFill>
                  <a:schemeClr val="tx1"/>
                </a:solidFill>
                <a:latin typeface="Comic Sans MS" panose="030F0702030302020204" pitchFamily="66" charset="0"/>
              </a:rPr>
            </a:br>
            <a:br>
              <a:rPr lang="en-GB" sz="2000" dirty="0">
                <a:solidFill>
                  <a:schemeClr val="tx1"/>
                </a:solidFill>
              </a:rPr>
            </a:br>
            <a:br>
              <a:rPr lang="en-GB" sz="2000" dirty="0">
                <a:solidFill>
                  <a:schemeClr val="tx1"/>
                </a:solidFill>
              </a:rPr>
            </a:br>
            <a:br>
              <a:rPr lang="en-GB" sz="2000" dirty="0">
                <a:solidFill>
                  <a:schemeClr val="tx1"/>
                </a:solidFill>
                <a:latin typeface="Comic Sans MS" panose="030F0702030302020204" pitchFamily="66" charset="0"/>
              </a:rPr>
            </a:br>
            <a:br>
              <a:rPr lang="en-GB" sz="2000" dirty="0">
                <a:solidFill>
                  <a:schemeClr val="tx1"/>
                </a:solidFill>
              </a:rPr>
            </a:br>
            <a:br>
              <a:rPr lang="en-GB" sz="2000" dirty="0">
                <a:solidFill>
                  <a:schemeClr val="tx1"/>
                </a:solidFill>
                <a:latin typeface="Comic Sans MS" panose="030F0702030302020204" pitchFamily="66" charset="0"/>
              </a:rPr>
            </a:br>
            <a:endParaRPr lang="en-GB" dirty="0"/>
          </a:p>
        </p:txBody>
      </p:sp>
      <p:pic>
        <p:nvPicPr>
          <p:cNvPr id="4" name="Recorded Sound">
            <a:hlinkClick r:id="" action="ppaction://media"/>
            <a:extLst>
              <a:ext uri="{FF2B5EF4-FFF2-40B4-BE49-F238E27FC236}">
                <a16:creationId xmlns:a16="http://schemas.microsoft.com/office/drawing/2014/main" id="{F6C91554-F3E5-4D48-9EAE-F6619D5C17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70802" y="467936"/>
            <a:ext cx="406400" cy="406400"/>
          </a:xfrm>
          <a:prstGeom prst="rect">
            <a:avLst/>
          </a:prstGeom>
        </p:spPr>
      </p:pic>
    </p:spTree>
    <p:extLst>
      <p:ext uri="{BB962C8B-B14F-4D97-AF65-F5344CB8AC3E}">
        <p14:creationId xmlns:p14="http://schemas.microsoft.com/office/powerpoint/2010/main" val="4110841306"/>
      </p:ext>
    </p:extLst>
  </p:cSld>
  <p:clrMapOvr>
    <a:masterClrMapping/>
  </p:clrMapOvr>
  <mc:AlternateContent xmlns:mc="http://schemas.openxmlformats.org/markup-compatibility/2006" xmlns:p14="http://schemas.microsoft.com/office/powerpoint/2010/main">
    <mc:Choice Requires="p14">
      <p:transition p14:dur="10" advClick="0" advTm="61300"/>
    </mc:Choice>
    <mc:Fallback xmlns="">
      <p:transition advClick="0" advTm="6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DF82B3-17AD-4690-9163-3D30DD6DFFAB}"/>
              </a:ext>
            </a:extLst>
          </p:cNvPr>
          <p:cNvSpPr/>
          <p:nvPr/>
        </p:nvSpPr>
        <p:spPr>
          <a:xfrm>
            <a:off x="2017898" y="1953489"/>
            <a:ext cx="216726" cy="261610"/>
          </a:xfrm>
          <a:prstGeom prst="rect">
            <a:avLst/>
          </a:prstGeom>
        </p:spPr>
        <p:txBody>
          <a:bodyPr wrap="none">
            <a:spAutoFit/>
          </a:bodyPr>
          <a:lstStyle/>
          <a:p>
            <a:r>
              <a:rPr lang="en-GB" sz="1100" dirty="0">
                <a:latin typeface="Calibri" panose="020F0502020204030204" pitchFamily="34" charset="0"/>
                <a:ea typeface="Calibri" panose="020F0502020204030204" pitchFamily="34" charset="0"/>
              </a:rPr>
              <a:t> </a:t>
            </a:r>
            <a:endParaRPr lang="en-GB" dirty="0"/>
          </a:p>
        </p:txBody>
      </p:sp>
      <p:sp>
        <p:nvSpPr>
          <p:cNvPr id="3" name="Rectangle 2">
            <a:extLst>
              <a:ext uri="{FF2B5EF4-FFF2-40B4-BE49-F238E27FC236}">
                <a16:creationId xmlns:a16="http://schemas.microsoft.com/office/drawing/2014/main" id="{1BB0AFD1-22E7-420B-AD70-56D481868FB4}"/>
              </a:ext>
            </a:extLst>
          </p:cNvPr>
          <p:cNvSpPr/>
          <p:nvPr/>
        </p:nvSpPr>
        <p:spPr>
          <a:xfrm>
            <a:off x="1506072" y="75396"/>
            <a:ext cx="7646892" cy="1292662"/>
          </a:xfrm>
          <a:prstGeom prst="rect">
            <a:avLst/>
          </a:prstGeom>
        </p:spPr>
        <p:txBody>
          <a:bodyPr wrap="square">
            <a:spAutoFit/>
          </a:bodyPr>
          <a:lstStyle/>
          <a:p>
            <a:pPr lvl="0" algn="ctr"/>
            <a:r>
              <a:rPr lang="en-GB" sz="2400" dirty="0">
                <a:solidFill>
                  <a:schemeClr val="accent1"/>
                </a:solidFill>
                <a:latin typeface="Calibri" panose="020F0502020204030204" pitchFamily="34" charset="0"/>
                <a:ea typeface="Calibri" panose="020F0502020204030204" pitchFamily="34" charset="0"/>
              </a:rPr>
              <a:t>What are you learning, individually and as a school, as a result of the enquiry process?</a:t>
            </a:r>
            <a:r>
              <a:rPr lang="en-GB" sz="3200" dirty="0">
                <a:solidFill>
                  <a:schemeClr val="accent1"/>
                </a:solidFill>
                <a:latin typeface="Calibri" panose="020F0502020204030204" pitchFamily="34" charset="0"/>
                <a:ea typeface="Calibri" panose="020F0502020204030204" pitchFamily="34" charset="0"/>
              </a:rPr>
              <a:t> </a:t>
            </a:r>
            <a:r>
              <a:rPr lang="en-US" sz="5400" dirty="0">
                <a:ln w="0"/>
                <a:solidFill>
                  <a:srgbClr val="5FCBEF"/>
                </a:solidFill>
                <a:effectLst>
                  <a:outerShdw blurRad="38100" dist="25400" dir="5400000" algn="ctr" rotWithShape="0">
                    <a:srgbClr val="6E747A">
                      <a:alpha val="43000"/>
                    </a:srgbClr>
                  </a:outerShdw>
                </a:effectLst>
              </a:rPr>
              <a:t> </a:t>
            </a:r>
          </a:p>
        </p:txBody>
      </p:sp>
      <p:sp>
        <p:nvSpPr>
          <p:cNvPr id="4" name="TextBox 3">
            <a:extLst>
              <a:ext uri="{FF2B5EF4-FFF2-40B4-BE49-F238E27FC236}">
                <a16:creationId xmlns:a16="http://schemas.microsoft.com/office/drawing/2014/main" id="{2CAC83C8-B825-479E-ABBF-1E7DF4F9DBAF}"/>
              </a:ext>
            </a:extLst>
          </p:cNvPr>
          <p:cNvSpPr txBox="1"/>
          <p:nvPr/>
        </p:nvSpPr>
        <p:spPr>
          <a:xfrm>
            <a:off x="322729" y="1496289"/>
            <a:ext cx="9430871" cy="452431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Comic Sans MS" panose="030F0702030302020204" pitchFamily="66" charset="0"/>
              </a:rPr>
              <a:t>As the lead enquirer, I have learnt important lessons regarding the collection of data and need for consistent methods of approach and systems when gathering information. </a:t>
            </a:r>
          </a:p>
          <a:p>
            <a:pPr marL="285750" indent="-285750">
              <a:buFont typeface="Arial" panose="020B0604020202020204" pitchFamily="34" charset="0"/>
              <a:buChar char="•"/>
            </a:pPr>
            <a:r>
              <a:rPr lang="en-GB" sz="1600" dirty="0">
                <a:latin typeface="Comic Sans MS" panose="030F0702030302020204" pitchFamily="66" charset="0"/>
              </a:rPr>
              <a:t>There were four teachers involved in the project and two teachers have previously lead enquiry based research projects so naturally took the lead in directing the project. During the whole experience, in my role as lead enquirer, I have learnt so much from the university lecturer in regards to running a research project that I feel during the next project, I would be able to coach and support more teachers through their own enquiry-based research schemes as my knowledge of the enquiry-based research processes has developed and grown.</a:t>
            </a:r>
          </a:p>
          <a:p>
            <a:pPr marL="285750" indent="-285750">
              <a:buFont typeface="Arial" panose="020B0604020202020204" pitchFamily="34" charset="0"/>
              <a:buChar char="•"/>
            </a:pPr>
            <a:r>
              <a:rPr lang="en-GB" sz="1600" dirty="0">
                <a:latin typeface="Comic Sans MS" panose="030F0702030302020204" pitchFamily="66" charset="0"/>
              </a:rPr>
              <a:t>As a school we have observed, by the end of this research project, improved pupil attainment in writing over a relatively short period of time. As a result of this progress, the school will adopt new practices regarding teaching Higher Order Reading Skills more frequently and consistently for Year 5 and 6 pupils in order to draw on and apply the HOR skills when planning and writing non-fiction genres. </a:t>
            </a:r>
          </a:p>
          <a:p>
            <a:pPr marL="285750" indent="-285750">
              <a:buFont typeface="Arial" panose="020B0604020202020204" pitchFamily="34" charset="0"/>
              <a:buChar char="•"/>
            </a:pPr>
            <a:r>
              <a:rPr lang="en-GB" sz="1600" dirty="0">
                <a:latin typeface="Comic Sans MS" panose="030F0702030302020204" pitchFamily="66" charset="0"/>
              </a:rPr>
              <a:t>We have also learnt the importance of taking on new challenges and seeing a problem, trying out a solution and analysing the results. This project has allowed us to gain the skills to apply this cycle of improvement in a more formal, objective and consistent manner. </a:t>
            </a:r>
          </a:p>
          <a:p>
            <a:pPr marL="285750" indent="-285750">
              <a:buFont typeface="Arial" panose="020B0604020202020204" pitchFamily="34" charset="0"/>
              <a:buChar char="•"/>
            </a:pPr>
            <a:r>
              <a:rPr lang="en-GB" sz="1600" dirty="0">
                <a:latin typeface="Comic Sans MS" panose="030F0702030302020204" pitchFamily="66" charset="0"/>
              </a:rPr>
              <a:t>The school would be keen to continue this journey of discovery and to apply the research skills learnt to another research project and involve more teachers in the process.</a:t>
            </a:r>
          </a:p>
        </p:txBody>
      </p:sp>
    </p:spTree>
    <p:extLst>
      <p:ext uri="{BB962C8B-B14F-4D97-AF65-F5344CB8AC3E}">
        <p14:creationId xmlns:p14="http://schemas.microsoft.com/office/powerpoint/2010/main" val="696218587"/>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5F6766-8B53-461F-B0E5-FA312D54955C}"/>
              </a:ext>
            </a:extLst>
          </p:cNvPr>
          <p:cNvSpPr/>
          <p:nvPr/>
        </p:nvSpPr>
        <p:spPr>
          <a:xfrm>
            <a:off x="410103" y="2288757"/>
            <a:ext cx="8919883" cy="3970318"/>
          </a:xfrm>
          <a:prstGeom prst="rect">
            <a:avLst/>
          </a:prstGeom>
        </p:spPr>
        <p:txBody>
          <a:bodyPr wrap="square">
            <a:spAutoFit/>
          </a:bodyPr>
          <a:lstStyle/>
          <a:p>
            <a:pPr marL="285750" lvl="0" indent="-285750">
              <a:buFont typeface="Arial" panose="020B0604020202020204" pitchFamily="34" charset="0"/>
              <a:buChar char="•"/>
            </a:pPr>
            <a:r>
              <a:rPr lang="en-GB" dirty="0">
                <a:solidFill>
                  <a:prstClr val="black"/>
                </a:solidFill>
                <a:latin typeface="Comic Sans MS" panose="030F0702030302020204" pitchFamily="66" charset="0"/>
              </a:rPr>
              <a:t>keep the same number of children in each focus group, for clearer comparison of data.</a:t>
            </a:r>
          </a:p>
          <a:p>
            <a:pPr marL="285750" lvl="0" indent="-285750">
              <a:buFont typeface="Arial" panose="020B0604020202020204" pitchFamily="34" charset="0"/>
              <a:buChar char="•"/>
            </a:pPr>
            <a:r>
              <a:rPr lang="en-GB" dirty="0">
                <a:solidFill>
                  <a:prstClr val="black"/>
                </a:solidFill>
                <a:latin typeface="Comic Sans MS" panose="030F0702030302020204" pitchFamily="66" charset="0"/>
              </a:rPr>
              <a:t>ensure consistency in the questionnaires through the different stages of the project by keeping the questionnaires confidential but named for data comparison purposes, although we appreciate when the children’s questionnaires are anonymous they are less likely to feel pressured with their responses.</a:t>
            </a:r>
          </a:p>
          <a:p>
            <a:pPr marL="285750" lvl="0" indent="-285750">
              <a:buFont typeface="Arial" panose="020B0604020202020204" pitchFamily="34" charset="0"/>
              <a:buChar char="•"/>
            </a:pPr>
            <a:r>
              <a:rPr lang="en-GB" dirty="0">
                <a:solidFill>
                  <a:prstClr val="black"/>
                </a:solidFill>
                <a:latin typeface="Comic Sans MS" panose="030F0702030302020204" pitchFamily="66" charset="0"/>
              </a:rPr>
              <a:t>ensure the training aspect of staff was of greater focus during the next project. Only the lead enquirer attended the research workshops and the other staff were not able to gain that same depth of knowledge regarding the enquiry process. For the next project, more time would be dedicated to imparting and cascading of knowledge to all the teaching staff regarding the research methods and the general process of running a research enquiry project.</a:t>
            </a:r>
          </a:p>
        </p:txBody>
      </p:sp>
      <p:sp>
        <p:nvSpPr>
          <p:cNvPr id="3" name="Rectangle 2">
            <a:extLst>
              <a:ext uri="{FF2B5EF4-FFF2-40B4-BE49-F238E27FC236}">
                <a16:creationId xmlns:a16="http://schemas.microsoft.com/office/drawing/2014/main" id="{FE5E7EB4-3974-4D32-B773-9BB04D9CACD3}"/>
              </a:ext>
            </a:extLst>
          </p:cNvPr>
          <p:cNvSpPr/>
          <p:nvPr/>
        </p:nvSpPr>
        <p:spPr>
          <a:xfrm>
            <a:off x="219573" y="318987"/>
            <a:ext cx="9300944" cy="646331"/>
          </a:xfrm>
          <a:prstGeom prst="rect">
            <a:avLst/>
          </a:prstGeom>
        </p:spPr>
        <p:txBody>
          <a:bodyPr wrap="none">
            <a:spAutoFit/>
          </a:bodyPr>
          <a:lstStyle/>
          <a:p>
            <a:r>
              <a:rPr lang="en-GB" sz="3600" dirty="0">
                <a:solidFill>
                  <a:srgbClr val="5FCBEF">
                    <a:lumMod val="75000"/>
                  </a:srgbClr>
                </a:solidFill>
                <a:ea typeface="+mj-ea"/>
                <a:cs typeface="+mj-cs"/>
              </a:rPr>
              <a:t>What we would do differently in the future?</a:t>
            </a:r>
            <a:endParaRPr lang="en-GB" sz="3600" dirty="0"/>
          </a:p>
        </p:txBody>
      </p:sp>
      <p:sp>
        <p:nvSpPr>
          <p:cNvPr id="4" name="Rectangle 3">
            <a:extLst>
              <a:ext uri="{FF2B5EF4-FFF2-40B4-BE49-F238E27FC236}">
                <a16:creationId xmlns:a16="http://schemas.microsoft.com/office/drawing/2014/main" id="{B6FA0CB9-B5AC-43E9-ACB0-A62295244EE9}"/>
              </a:ext>
            </a:extLst>
          </p:cNvPr>
          <p:cNvSpPr/>
          <p:nvPr/>
        </p:nvSpPr>
        <p:spPr>
          <a:xfrm>
            <a:off x="410103" y="965318"/>
            <a:ext cx="9110414" cy="1323439"/>
          </a:xfrm>
          <a:prstGeom prst="rect">
            <a:avLst/>
          </a:prstGeom>
        </p:spPr>
        <p:txBody>
          <a:bodyPr wrap="square">
            <a:spAutoFit/>
          </a:bodyPr>
          <a:lstStyle/>
          <a:p>
            <a:r>
              <a:rPr lang="en-GB" sz="2000" dirty="0">
                <a:solidFill>
                  <a:srgbClr val="FF0000"/>
                </a:solidFill>
                <a:latin typeface="Comic Sans MS" panose="030F0702030302020204" pitchFamily="66" charset="0"/>
                <a:ea typeface="+mj-ea"/>
                <a:cs typeface="+mj-cs"/>
              </a:rPr>
              <a:t>Whilst our research shows a clear correlation between the teaching of HORs to develop writing ability, there are a few things we would change in future research enquiries. </a:t>
            </a:r>
          </a:p>
          <a:p>
            <a:r>
              <a:rPr lang="en-GB" dirty="0">
                <a:latin typeface="Comic Sans MS" panose="030F0702030302020204" pitchFamily="66" charset="0"/>
                <a:ea typeface="+mj-ea"/>
                <a:cs typeface="+mj-cs"/>
              </a:rPr>
              <a:t>We would: </a:t>
            </a:r>
            <a:endParaRPr lang="en-GB" dirty="0"/>
          </a:p>
        </p:txBody>
      </p:sp>
    </p:spTree>
    <p:extLst>
      <p:ext uri="{BB962C8B-B14F-4D97-AF65-F5344CB8AC3E}">
        <p14:creationId xmlns:p14="http://schemas.microsoft.com/office/powerpoint/2010/main" val="3442842394"/>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89A180-AD19-4BEC-A1CB-9A83AD27D8A6}"/>
              </a:ext>
            </a:extLst>
          </p:cNvPr>
          <p:cNvSpPr/>
          <p:nvPr/>
        </p:nvSpPr>
        <p:spPr>
          <a:xfrm>
            <a:off x="582705" y="264930"/>
            <a:ext cx="9914966" cy="5632311"/>
          </a:xfrm>
          <a:prstGeom prst="rect">
            <a:avLst/>
          </a:prstGeom>
        </p:spPr>
        <p:txBody>
          <a:bodyPr wrap="square">
            <a:spAutoFit/>
          </a:bodyPr>
          <a:lstStyle/>
          <a:p>
            <a:r>
              <a:rPr lang="en-GB" sz="3600" dirty="0">
                <a:solidFill>
                  <a:srgbClr val="00B0F0"/>
                </a:solidFill>
                <a:latin typeface="Calibri" panose="020F0502020204030204" pitchFamily="34" charset="0"/>
                <a:ea typeface="Calibri" panose="020F0502020204030204" pitchFamily="34" charset="0"/>
              </a:rPr>
              <a:t>How will we sustain and develop the culture of enquiry in our school? </a:t>
            </a:r>
          </a:p>
          <a:p>
            <a:pPr lvl="0"/>
            <a:r>
              <a:rPr lang="en-GB" dirty="0">
                <a:latin typeface="Comic Sans MS" panose="030F0702030302020204" pitchFamily="66" charset="0"/>
              </a:rPr>
              <a:t>As well as working on the </a:t>
            </a:r>
            <a:r>
              <a:rPr lang="en-GB" dirty="0">
                <a:solidFill>
                  <a:prstClr val="black"/>
                </a:solidFill>
                <a:latin typeface="Comic Sans MS" panose="030F0702030302020204" pitchFamily="66" charset="0"/>
              </a:rPr>
              <a:t>NPEP HORS research project, </a:t>
            </a:r>
            <a:r>
              <a:rPr lang="en-GB" dirty="0">
                <a:latin typeface="Comic Sans MS" panose="030F0702030302020204" pitchFamily="66" charset="0"/>
              </a:rPr>
              <a:t>St Padarn’s have been involved with a HEFCW-funded enquiry (2019-21) which entailed regularly sending home maths games with Year 2 pupils  as a means of increasing parental engagement in their children’s maths work.</a:t>
            </a:r>
          </a:p>
          <a:p>
            <a:pPr lvl="0"/>
            <a:endParaRPr lang="en-GB" dirty="0">
              <a:latin typeface="Comic Sans MS" panose="030F0702030302020204" pitchFamily="66" charset="0"/>
            </a:endParaRPr>
          </a:p>
          <a:p>
            <a:pPr lvl="0"/>
            <a:r>
              <a:rPr lang="en-GB" dirty="0">
                <a:latin typeface="Comic Sans MS" panose="030F0702030302020204" pitchFamily="66" charset="0"/>
              </a:rPr>
              <a:t>Our pupils have benefitted greatly from taking part in both enquiries and to sustain this culture of enquiry, we must embed the practices which have been found to be beneficial to the pupils. We will make arrangements to ensure the HOR skills are taught thoroughly in Upper Key Stage 2 and referred to when writing non-fiction genres to ensure the levels in writing continue to increase. </a:t>
            </a:r>
            <a:r>
              <a:rPr lang="en-GB" dirty="0">
                <a:solidFill>
                  <a:prstClr val="black"/>
                </a:solidFill>
                <a:latin typeface="Comic Sans MS" panose="030F0702030302020204" pitchFamily="66" charset="0"/>
              </a:rPr>
              <a:t>Plus, the regular sending home of maths games will be rolled out to other year groups during 2021-22.</a:t>
            </a:r>
          </a:p>
          <a:p>
            <a:pPr lvl="0"/>
            <a:endParaRPr lang="en-GB" dirty="0">
              <a:latin typeface="Comic Sans MS" panose="030F0702030302020204" pitchFamily="66" charset="0"/>
            </a:endParaRPr>
          </a:p>
          <a:p>
            <a:pPr lvl="0"/>
            <a:r>
              <a:rPr lang="en-GB" dirty="0">
                <a:solidFill>
                  <a:prstClr val="black"/>
                </a:solidFill>
                <a:latin typeface="Comic Sans MS" panose="030F0702030302020204" pitchFamily="66" charset="0"/>
              </a:rPr>
              <a:t>We are looking forward to being part in the NPEP project during the next academic year, ensuring more teachers can lead or be involved in research enquiry. As greater numbers of teachers and staff take part in future enquiry, more and more benefits will be encountered resulting in the development of a positive research culture.</a:t>
            </a:r>
            <a:endParaRPr lang="en-GB" dirty="0"/>
          </a:p>
        </p:txBody>
      </p:sp>
    </p:spTree>
    <p:extLst>
      <p:ext uri="{BB962C8B-B14F-4D97-AF65-F5344CB8AC3E}">
        <p14:creationId xmlns:p14="http://schemas.microsoft.com/office/powerpoint/2010/main" val="991917680"/>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0009-3032-49F5-B0A7-472382A5F572}"/>
              </a:ext>
            </a:extLst>
          </p:cNvPr>
          <p:cNvSpPr>
            <a:spLocks noGrp="1"/>
          </p:cNvSpPr>
          <p:nvPr>
            <p:ph type="title"/>
          </p:nvPr>
        </p:nvSpPr>
        <p:spPr/>
        <p:txBody>
          <a:bodyPr/>
          <a:lstStyle/>
          <a:p>
            <a:r>
              <a:rPr lang="en-GB" dirty="0">
                <a:latin typeface="Comic Sans MS" panose="030F0702030302020204" pitchFamily="66" charset="0"/>
              </a:rPr>
              <a:t>What we wanted to find out:</a:t>
            </a:r>
          </a:p>
        </p:txBody>
      </p:sp>
      <p:sp>
        <p:nvSpPr>
          <p:cNvPr id="3" name="Content Placeholder 2">
            <a:extLst>
              <a:ext uri="{FF2B5EF4-FFF2-40B4-BE49-F238E27FC236}">
                <a16:creationId xmlns:a16="http://schemas.microsoft.com/office/drawing/2014/main" id="{D4F4B03A-1E51-4549-BE24-914867420539}"/>
              </a:ext>
            </a:extLst>
          </p:cNvPr>
          <p:cNvSpPr>
            <a:spLocks noGrp="1"/>
          </p:cNvSpPr>
          <p:nvPr>
            <p:ph idx="1"/>
          </p:nvPr>
        </p:nvSpPr>
        <p:spPr/>
        <p:txBody>
          <a:bodyPr/>
          <a:lstStyle/>
          <a:p>
            <a:pPr lvl="0"/>
            <a:r>
              <a:rPr lang="en-GB" dirty="0">
                <a:latin typeface="Comic Sans MS" panose="030F0702030302020204" pitchFamily="66" charset="0"/>
              </a:rPr>
              <a:t>Do the pupils know about the Reciprocal Teaching Model and the four Higher Order Reading Skills (HORS) of questioning, clarification, predicting and summarizing?</a:t>
            </a:r>
          </a:p>
          <a:p>
            <a:pPr marL="0" lvl="0" indent="0">
              <a:buNone/>
            </a:pPr>
            <a:endParaRPr lang="en-GB" dirty="0">
              <a:latin typeface="Comic Sans MS" panose="030F0702030302020204" pitchFamily="66" charset="0"/>
            </a:endParaRPr>
          </a:p>
          <a:p>
            <a:pPr lvl="0"/>
            <a:r>
              <a:rPr lang="en-GB" dirty="0">
                <a:latin typeface="Comic Sans MS" panose="030F0702030302020204" pitchFamily="66" charset="0"/>
              </a:rPr>
              <a:t>After being taught these four HORS, will the pupils be able to apply them when researching for a writing task?</a:t>
            </a:r>
          </a:p>
          <a:p>
            <a:pPr marL="0" lvl="0" indent="0">
              <a:buNone/>
            </a:pPr>
            <a:endParaRPr lang="en-GB" dirty="0">
              <a:latin typeface="Comic Sans MS" panose="030F0702030302020204" pitchFamily="66" charset="0"/>
            </a:endParaRPr>
          </a:p>
          <a:p>
            <a:pPr lvl="0"/>
            <a:r>
              <a:rPr lang="en-GB" dirty="0">
                <a:latin typeface="Comic Sans MS" panose="030F0702030302020204" pitchFamily="66" charset="0"/>
              </a:rPr>
              <a:t>How do the children feel about using the process of writing using the RTM?</a:t>
            </a:r>
          </a:p>
          <a:p>
            <a:pPr marL="0" lvl="0" indent="0">
              <a:buNone/>
            </a:pPr>
            <a:r>
              <a:rPr lang="en-GB" dirty="0">
                <a:latin typeface="Comic Sans MS" panose="030F0702030302020204" pitchFamily="66" charset="0"/>
              </a:rPr>
              <a:t> </a:t>
            </a:r>
          </a:p>
          <a:p>
            <a:pPr lvl="0"/>
            <a:r>
              <a:rPr lang="en-GB" dirty="0">
                <a:latin typeface="Comic Sans MS" panose="030F0702030302020204" pitchFamily="66" charset="0"/>
              </a:rPr>
              <a:t>Does using the RTM increase pupil perception of their ability in regards to writing?</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E57A8074-F85D-470E-9137-D8CB2EF73E5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90647" y="2160589"/>
            <a:ext cx="406400" cy="406400"/>
          </a:xfrm>
          <a:prstGeom prst="rect">
            <a:avLst/>
          </a:prstGeom>
        </p:spPr>
      </p:pic>
      <p:pic>
        <p:nvPicPr>
          <p:cNvPr id="6" name="Recorded Sound">
            <a:hlinkClick r:id="" action="ppaction://media"/>
            <a:extLst>
              <a:ext uri="{FF2B5EF4-FFF2-40B4-BE49-F238E27FC236}">
                <a16:creationId xmlns:a16="http://schemas.microsoft.com/office/drawing/2014/main" id="{DFB354FE-6FCD-46C6-9A93-1DD43D635B6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74002" y="3560209"/>
            <a:ext cx="406400" cy="406400"/>
          </a:xfrm>
          <a:prstGeom prst="rect">
            <a:avLst/>
          </a:prstGeom>
        </p:spPr>
      </p:pic>
      <p:pic>
        <p:nvPicPr>
          <p:cNvPr id="7" name="Recorded Sound">
            <a:hlinkClick r:id="" action="ppaction://media"/>
            <a:extLst>
              <a:ext uri="{FF2B5EF4-FFF2-40B4-BE49-F238E27FC236}">
                <a16:creationId xmlns:a16="http://schemas.microsoft.com/office/drawing/2014/main" id="{AB7973EB-0548-4AC8-A2A4-F7757EFC6FCE}"/>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93847" y="4597585"/>
            <a:ext cx="406400" cy="406400"/>
          </a:xfrm>
          <a:prstGeom prst="rect">
            <a:avLst/>
          </a:prstGeom>
        </p:spPr>
      </p:pic>
      <p:pic>
        <p:nvPicPr>
          <p:cNvPr id="8" name="Recorded Sound">
            <a:hlinkClick r:id="" action="ppaction://media"/>
            <a:extLst>
              <a:ext uri="{FF2B5EF4-FFF2-40B4-BE49-F238E27FC236}">
                <a16:creationId xmlns:a16="http://schemas.microsoft.com/office/drawing/2014/main" id="{87961F42-5CE2-415D-BC50-CB396727BB97}"/>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477202" y="5431761"/>
            <a:ext cx="406400" cy="406400"/>
          </a:xfrm>
          <a:prstGeom prst="rect">
            <a:avLst/>
          </a:prstGeom>
        </p:spPr>
      </p:pic>
    </p:spTree>
    <p:extLst>
      <p:ext uri="{BB962C8B-B14F-4D97-AF65-F5344CB8AC3E}">
        <p14:creationId xmlns:p14="http://schemas.microsoft.com/office/powerpoint/2010/main" val="634611726"/>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3082"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250"/>
                                        <p:tgtEl>
                                          <p:spTgt spid="3">
                                            <p:txEl>
                                              <p:pRg st="2" end="2"/>
                                            </p:txEl>
                                          </p:spTgt>
                                        </p:tgtEl>
                                      </p:cBhvr>
                                    </p:animEffect>
                                    <p:anim calcmode="lin" valueType="num">
                                      <p:cBhvr>
                                        <p:cTn id="17"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1" presetClass="mediacall" presetSubtype="0" fill="hold" nodeType="afterEffect">
                                  <p:stCondLst>
                                    <p:cond delay="0"/>
                                  </p:stCondLst>
                                  <p:childTnLst>
                                    <p:cmd type="call" cmd="playFrom(0.0)">
                                      <p:cBhvr>
                                        <p:cTn id="21" dur="11712"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250"/>
                                        <p:tgtEl>
                                          <p:spTgt spid="3">
                                            <p:txEl>
                                              <p:pRg st="4" end="4"/>
                                            </p:txEl>
                                          </p:spTgt>
                                        </p:tgtEl>
                                      </p:cBhvr>
                                    </p:animEffect>
                                    <p:anim calcmode="lin" valueType="num">
                                      <p:cBhvr>
                                        <p:cTn id="27"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25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10760"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250"/>
                                        <p:tgtEl>
                                          <p:spTgt spid="3">
                                            <p:txEl>
                                              <p:pRg st="6" end="6"/>
                                            </p:txEl>
                                          </p:spTgt>
                                        </p:tgtEl>
                                      </p:cBhvr>
                                    </p:animEffect>
                                    <p:anim calcmode="lin" valueType="num">
                                      <p:cBhvr>
                                        <p:cTn id="36" dur="1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8" fill="hold">
                            <p:stCondLst>
                              <p:cond delay="1250"/>
                            </p:stCondLst>
                            <p:childTnLst>
                              <p:par>
                                <p:cTn id="39" presetID="1" presetClass="mediacall" presetSubtype="0" fill="hold" nodeType="afterEffect">
                                  <p:stCondLst>
                                    <p:cond delay="0"/>
                                  </p:stCondLst>
                                  <p:childTnLst>
                                    <p:cmd type="call" cmd="playFrom(0.0)">
                                      <p:cBhvr>
                                        <p:cTn id="40" dur="95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audio>
              <p:cMediaNode vol="80000">
                <p:cTn id="42" fill="hold" display="0">
                  <p:stCondLst>
                    <p:cond delay="indefinite"/>
                  </p:stCondLst>
                  <p:endCondLst>
                    <p:cond evt="onStopAudio" delay="0">
                      <p:tgtEl>
                        <p:sldTgt/>
                      </p:tgtEl>
                    </p:cond>
                  </p:endCondLst>
                </p:cTn>
                <p:tgtEl>
                  <p:spTgt spid="6"/>
                </p:tgtEl>
              </p:cMediaNode>
            </p:audio>
            <p:audio>
              <p:cMediaNode vol="80000">
                <p:cTn id="43" fill="hold" display="0">
                  <p:stCondLst>
                    <p:cond delay="indefinite"/>
                  </p:stCondLst>
                  <p:endCondLst>
                    <p:cond evt="onStopAudio" delay="0">
                      <p:tgtEl>
                        <p:sldTgt/>
                      </p:tgtEl>
                    </p:cond>
                  </p:endCondLst>
                </p:cTn>
                <p:tgtEl>
                  <p:spTgt spid="7"/>
                </p:tgtEl>
              </p:cMediaNode>
            </p:audio>
            <p:audio>
              <p:cMediaNode vol="80000">
                <p:cTn id="44"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44C7A2-C551-45A1-BE9C-ED8E8D8BFA71}"/>
              </a:ext>
            </a:extLst>
          </p:cNvPr>
          <p:cNvSpPr txBox="1"/>
          <p:nvPr/>
        </p:nvSpPr>
        <p:spPr>
          <a:xfrm>
            <a:off x="424206" y="433634"/>
            <a:ext cx="9775596" cy="6401753"/>
          </a:xfrm>
          <a:prstGeom prst="rect">
            <a:avLst/>
          </a:prstGeom>
          <a:noFill/>
        </p:spPr>
        <p:txBody>
          <a:bodyPr wrap="square" rtlCol="0">
            <a:spAutoFit/>
          </a:bodyPr>
          <a:lstStyle/>
          <a:p>
            <a:pPr algn="ctr"/>
            <a:r>
              <a:rPr lang="en-GB" sz="2000" dirty="0">
                <a:latin typeface="Comic Sans MS" panose="030F0702030302020204" pitchFamily="66" charset="0"/>
              </a:rPr>
              <a:t>We have thoroughly enjoyed researching and learning alongside our children and are looking forward to using what we have learnt in future research enquiries that encourage and nourish lifelong learning.</a:t>
            </a:r>
          </a:p>
          <a:p>
            <a:pPr algn="ctr"/>
            <a:endParaRPr lang="en-GB" sz="2000" dirty="0">
              <a:latin typeface="Comic Sans MS" panose="030F0702030302020204" pitchFamily="66" charset="0"/>
            </a:endParaRPr>
          </a:p>
          <a:p>
            <a:pPr algn="ctr"/>
            <a:r>
              <a:rPr lang="en-GB" sz="2000" dirty="0">
                <a:latin typeface="Comic Sans MS" panose="030F0702030302020204" pitchFamily="66" charset="0"/>
              </a:rPr>
              <a:t>Thank you for taking the time to explore our findings.</a:t>
            </a:r>
          </a:p>
          <a:p>
            <a:pPr algn="ctr"/>
            <a:endParaRPr lang="en-GB" sz="2000" dirty="0">
              <a:latin typeface="Comic Sans MS" panose="030F0702030302020204" pitchFamily="66" charset="0"/>
            </a:endParaRPr>
          </a:p>
          <a:p>
            <a:pPr algn="ctr"/>
            <a:r>
              <a:rPr lang="en-GB" sz="2000" dirty="0" err="1">
                <a:latin typeface="Comic Sans MS" panose="030F0702030302020204" pitchFamily="66" charset="0"/>
              </a:rPr>
              <a:t>Diolch</a:t>
            </a:r>
            <a:r>
              <a:rPr lang="en-GB" sz="2000" dirty="0">
                <a:latin typeface="Comic Sans MS" panose="030F0702030302020204" pitchFamily="66" charset="0"/>
              </a:rPr>
              <a:t> </a:t>
            </a:r>
            <a:r>
              <a:rPr lang="en-GB" sz="2000" dirty="0" err="1">
                <a:latin typeface="Comic Sans MS" panose="030F0702030302020204" pitchFamily="66" charset="0"/>
              </a:rPr>
              <a:t>yn</a:t>
            </a:r>
            <a:r>
              <a:rPr lang="en-GB" sz="2000" dirty="0">
                <a:latin typeface="Comic Sans MS" panose="030F0702030302020204" pitchFamily="66" charset="0"/>
              </a:rPr>
              <a:t> </a:t>
            </a:r>
            <a:r>
              <a:rPr lang="en-GB" sz="2000" dirty="0" err="1">
                <a:latin typeface="Comic Sans MS" panose="030F0702030302020204" pitchFamily="66" charset="0"/>
              </a:rPr>
              <a:t>fawr</a:t>
            </a:r>
            <a:r>
              <a:rPr lang="en-GB" sz="2000" dirty="0">
                <a:latin typeface="Comic Sans MS" panose="030F0702030302020204" pitchFamily="66" charset="0"/>
              </a:rPr>
              <a:t> </a:t>
            </a:r>
            <a:r>
              <a:rPr lang="en-GB" sz="2000" dirty="0" err="1">
                <a:latin typeface="Comic Sans MS" panose="030F0702030302020204" pitchFamily="66" charset="0"/>
              </a:rPr>
              <a:t>iawn</a:t>
            </a:r>
            <a:r>
              <a:rPr lang="en-GB" sz="2000" dirty="0">
                <a:latin typeface="Comic Sans MS" panose="030F0702030302020204" pitchFamily="66" charset="0"/>
              </a:rPr>
              <a:t>. </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r>
              <a:rPr lang="en-GB" i="1" dirty="0">
                <a:latin typeface="Comic Sans MS" panose="030F0702030302020204" pitchFamily="66" charset="0"/>
              </a:rPr>
              <a:t>			As we follow in Jesus' footsteps, we grow in faith, love and learning.</a:t>
            </a:r>
            <a:endParaRPr lang="en-GB" dirty="0">
              <a:latin typeface="Comic Sans MS" panose="030F0702030302020204" pitchFamily="66" charset="0"/>
            </a:endParaRPr>
          </a:p>
          <a:p>
            <a:endParaRPr lang="en-GB" dirty="0">
              <a:latin typeface="Comic Sans MS" panose="030F0702030302020204" pitchFamily="66" charset="0"/>
            </a:endParaRPr>
          </a:p>
        </p:txBody>
      </p:sp>
      <p:pic>
        <p:nvPicPr>
          <p:cNvPr id="3" name="Picture 2">
            <a:extLst>
              <a:ext uri="{FF2B5EF4-FFF2-40B4-BE49-F238E27FC236}">
                <a16:creationId xmlns:a16="http://schemas.microsoft.com/office/drawing/2014/main" id="{419D3D8D-4462-4A2A-9778-37E6F25DD164}"/>
              </a:ext>
            </a:extLst>
          </p:cNvPr>
          <p:cNvPicPr>
            <a:picLocks noChangeAspect="1"/>
          </p:cNvPicPr>
          <p:nvPr/>
        </p:nvPicPr>
        <p:blipFill>
          <a:blip r:embed="rId4"/>
          <a:stretch>
            <a:fillRect/>
          </a:stretch>
        </p:blipFill>
        <p:spPr>
          <a:xfrm>
            <a:off x="3923648" y="3429000"/>
            <a:ext cx="2776712" cy="2183450"/>
          </a:xfrm>
          <a:prstGeom prst="rect">
            <a:avLst/>
          </a:prstGeom>
        </p:spPr>
      </p:pic>
      <p:pic>
        <p:nvPicPr>
          <p:cNvPr id="4" name="Recorded Sound">
            <a:hlinkClick r:id="" action="ppaction://media"/>
            <a:extLst>
              <a:ext uri="{FF2B5EF4-FFF2-40B4-BE49-F238E27FC236}">
                <a16:creationId xmlns:a16="http://schemas.microsoft.com/office/drawing/2014/main" id="{40FCBBD0-F444-4A19-AC71-D2C24D3FD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2422" y="2320027"/>
            <a:ext cx="406400" cy="406400"/>
          </a:xfrm>
          <a:prstGeom prst="rect">
            <a:avLst/>
          </a:prstGeom>
        </p:spPr>
      </p:pic>
    </p:spTree>
    <p:extLst>
      <p:ext uri="{BB962C8B-B14F-4D97-AF65-F5344CB8AC3E}">
        <p14:creationId xmlns:p14="http://schemas.microsoft.com/office/powerpoint/2010/main" val="873249909"/>
      </p:ext>
    </p:extLst>
  </p:cSld>
  <p:clrMapOvr>
    <a:masterClrMapping/>
  </p:clrMapOvr>
  <mc:AlternateContent xmlns:mc="http://schemas.openxmlformats.org/markup-compatibility/2006" xmlns:p14="http://schemas.microsoft.com/office/powerpoint/2010/main">
    <mc:Choice Requires="p14">
      <p:transition p14:dur="10" advClick="0" advTm="30300"/>
    </mc:Choice>
    <mc:Fallback xmlns="">
      <p:transition advClick="0" advTm="3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25D865-AD62-4540-8A4E-538739797506}"/>
              </a:ext>
            </a:extLst>
          </p:cNvPr>
          <p:cNvSpPr/>
          <p:nvPr/>
        </p:nvSpPr>
        <p:spPr>
          <a:xfrm>
            <a:off x="386498" y="1741158"/>
            <a:ext cx="8323868" cy="3139321"/>
          </a:xfrm>
          <a:prstGeom prst="rect">
            <a:avLst/>
          </a:prstGeom>
        </p:spPr>
        <p:txBody>
          <a:bodyPr wrap="square">
            <a:spAutoFit/>
          </a:bodyPr>
          <a:lstStyle/>
          <a:p>
            <a:r>
              <a:rPr lang="en-GB" i="1" dirty="0">
                <a:latin typeface="Comic Sans MS" panose="030F0702030302020204" pitchFamily="66" charset="0"/>
              </a:rPr>
              <a:t>‘The RT model can be used to emphasize the writing process, revising and</a:t>
            </a:r>
          </a:p>
          <a:p>
            <a:r>
              <a:rPr lang="en-GB" i="1" dirty="0">
                <a:latin typeface="Comic Sans MS" panose="030F0702030302020204" pitchFamily="66" charset="0"/>
              </a:rPr>
              <a:t>giving feedback on students’ writing which leads to a meaningful interaction</a:t>
            </a:r>
          </a:p>
          <a:p>
            <a:r>
              <a:rPr lang="en-GB" i="1" dirty="0">
                <a:latin typeface="Comic Sans MS" panose="030F0702030302020204" pitchFamily="66" charset="0"/>
              </a:rPr>
              <a:t>between teachers and students. Another advantage of the RT model is its</a:t>
            </a:r>
          </a:p>
          <a:p>
            <a:r>
              <a:rPr lang="en-GB" i="1" dirty="0">
                <a:latin typeface="Comic Sans MS" panose="030F0702030302020204" pitchFamily="66" charset="0"/>
              </a:rPr>
              <a:t>learner-centeredness nature that puts students in the </a:t>
            </a:r>
            <a:r>
              <a:rPr lang="en-GB" i="1" dirty="0" err="1">
                <a:latin typeface="Comic Sans MS" panose="030F0702030302020204" pitchFamily="66" charset="0"/>
              </a:rPr>
              <a:t>center</a:t>
            </a:r>
            <a:r>
              <a:rPr lang="en-GB" i="1" dirty="0">
                <a:latin typeface="Comic Sans MS" panose="030F0702030302020204" pitchFamily="66" charset="0"/>
              </a:rPr>
              <a:t> of the construction of the meaning they want to convey. </a:t>
            </a:r>
          </a:p>
          <a:p>
            <a:endParaRPr lang="en-GB" i="1" dirty="0">
              <a:latin typeface="Comic Sans MS" panose="030F0702030302020204" pitchFamily="66" charset="0"/>
            </a:endParaRPr>
          </a:p>
          <a:p>
            <a:r>
              <a:rPr lang="en-GB" i="1" dirty="0">
                <a:latin typeface="Comic Sans MS" panose="030F0702030302020204" pitchFamily="66" charset="0"/>
              </a:rPr>
              <a:t>Considering that students are the main characters of the learning process, the institutional policies should implement this kind of innovation and adaptations to teaching methods that impact the English teaching and the learning process as well. Due to these </a:t>
            </a:r>
            <a:r>
              <a:rPr lang="en-GB" i="1" dirty="0" err="1">
                <a:latin typeface="Comic Sans MS" panose="030F0702030302020204" pitchFamily="66" charset="0"/>
              </a:rPr>
              <a:t>reasons,the</a:t>
            </a:r>
            <a:r>
              <a:rPr lang="en-GB" i="1" dirty="0">
                <a:latin typeface="Comic Sans MS" panose="030F0702030302020204" pitchFamily="66" charset="0"/>
              </a:rPr>
              <a:t> researchers recommend adopting the RT model to positively impact the students’ writing skills.’</a:t>
            </a:r>
          </a:p>
        </p:txBody>
      </p:sp>
      <p:sp>
        <p:nvSpPr>
          <p:cNvPr id="3" name="Rectangle 2">
            <a:extLst>
              <a:ext uri="{FF2B5EF4-FFF2-40B4-BE49-F238E27FC236}">
                <a16:creationId xmlns:a16="http://schemas.microsoft.com/office/drawing/2014/main" id="{1AD89CB4-BF23-4E23-B379-56A0D41587BB}"/>
              </a:ext>
            </a:extLst>
          </p:cNvPr>
          <p:cNvSpPr/>
          <p:nvPr/>
        </p:nvSpPr>
        <p:spPr>
          <a:xfrm>
            <a:off x="386498" y="5537231"/>
            <a:ext cx="11378154" cy="523220"/>
          </a:xfrm>
          <a:prstGeom prst="rect">
            <a:avLst/>
          </a:prstGeom>
        </p:spPr>
        <p:txBody>
          <a:bodyPr wrap="square">
            <a:spAutoFit/>
          </a:bodyPr>
          <a:lstStyle/>
          <a:p>
            <a:r>
              <a:rPr lang="es-ES" sz="1400" dirty="0">
                <a:latin typeface="Comic Sans MS" panose="030F0702030302020204" pitchFamily="66" charset="0"/>
              </a:rPr>
              <a:t>Karen Julio Cárdenas and Margarita María López Pinzón (</a:t>
            </a:r>
            <a:r>
              <a:rPr lang="es-ES" sz="1400" dirty="0" err="1">
                <a:latin typeface="Comic Sans MS" panose="030F0702030302020204" pitchFamily="66" charset="0"/>
              </a:rPr>
              <a:t>July</a:t>
            </a:r>
            <a:r>
              <a:rPr lang="es-ES" sz="1400" dirty="0">
                <a:latin typeface="Comic Sans MS" panose="030F0702030302020204" pitchFamily="66" charset="0"/>
              </a:rPr>
              <a:t> – </a:t>
            </a:r>
            <a:r>
              <a:rPr lang="es-ES" sz="1400" dirty="0" err="1">
                <a:latin typeface="Comic Sans MS" panose="030F0702030302020204" pitchFamily="66" charset="0"/>
              </a:rPr>
              <a:t>December</a:t>
            </a:r>
            <a:r>
              <a:rPr lang="es-ES" sz="1400" dirty="0">
                <a:latin typeface="Comic Sans MS" panose="030F0702030302020204" pitchFamily="66" charset="0"/>
              </a:rPr>
              <a:t>, 2019), ‘</a:t>
            </a:r>
            <a:r>
              <a:rPr lang="en-GB" sz="1400" dirty="0">
                <a:latin typeface="Comic Sans MS" panose="030F0702030302020204" pitchFamily="66" charset="0"/>
              </a:rPr>
              <a:t>The Reciprocal Teaching Model in the Development of Writing in Tenth Graders’, </a:t>
            </a:r>
            <a:r>
              <a:rPr lang="en-GB" sz="1400" i="1" dirty="0">
                <a:latin typeface="Comic Sans MS" panose="030F0702030302020204" pitchFamily="66" charset="0"/>
              </a:rPr>
              <a:t>Gist Education and Learning Research Journal, </a:t>
            </a:r>
            <a:r>
              <a:rPr lang="en-GB" sz="1400" dirty="0">
                <a:latin typeface="Comic Sans MS" panose="030F0702030302020204" pitchFamily="66" charset="0"/>
              </a:rPr>
              <a:t>No.19, pp. 128-147</a:t>
            </a:r>
            <a:endParaRPr lang="en-GB" sz="1400" dirty="0"/>
          </a:p>
        </p:txBody>
      </p:sp>
      <p:sp>
        <p:nvSpPr>
          <p:cNvPr id="5" name="TextBox 4">
            <a:extLst>
              <a:ext uri="{FF2B5EF4-FFF2-40B4-BE49-F238E27FC236}">
                <a16:creationId xmlns:a16="http://schemas.microsoft.com/office/drawing/2014/main" id="{CFD7852A-40B1-4F75-91F9-842A9C727603}"/>
              </a:ext>
            </a:extLst>
          </p:cNvPr>
          <p:cNvSpPr txBox="1"/>
          <p:nvPr/>
        </p:nvSpPr>
        <p:spPr>
          <a:xfrm>
            <a:off x="258680" y="410274"/>
            <a:ext cx="8895154" cy="1077218"/>
          </a:xfrm>
          <a:prstGeom prst="rect">
            <a:avLst/>
          </a:prstGeom>
          <a:noFill/>
        </p:spPr>
        <p:txBody>
          <a:bodyPr wrap="square" rtlCol="0">
            <a:spAutoFit/>
          </a:bodyPr>
          <a:lstStyle/>
          <a:p>
            <a:r>
              <a:rPr lang="en-GB" sz="2800" dirty="0">
                <a:solidFill>
                  <a:schemeClr val="accent1"/>
                </a:solidFill>
              </a:rPr>
              <a:t>Background literature, the argument for use of the Reciprocal Teaching Model  to progress writing</a:t>
            </a:r>
            <a:r>
              <a:rPr lang="en-GB" sz="3600" dirty="0">
                <a:solidFill>
                  <a:schemeClr val="accent1"/>
                </a:solidFill>
              </a:rPr>
              <a:t>. </a:t>
            </a:r>
          </a:p>
        </p:txBody>
      </p:sp>
      <p:pic>
        <p:nvPicPr>
          <p:cNvPr id="6" name="Recorded Sound">
            <a:hlinkClick r:id="" action="ppaction://media"/>
            <a:extLst>
              <a:ext uri="{FF2B5EF4-FFF2-40B4-BE49-F238E27FC236}">
                <a16:creationId xmlns:a16="http://schemas.microsoft.com/office/drawing/2014/main" id="{80D295E4-0E0B-4A85-B314-E67FD3EC81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9577" y="499852"/>
            <a:ext cx="406400" cy="406400"/>
          </a:xfrm>
          <a:prstGeom prst="rect">
            <a:avLst/>
          </a:prstGeom>
        </p:spPr>
      </p:pic>
    </p:spTree>
    <p:extLst>
      <p:ext uri="{BB962C8B-B14F-4D97-AF65-F5344CB8AC3E}">
        <p14:creationId xmlns:p14="http://schemas.microsoft.com/office/powerpoint/2010/main" val="158453129"/>
      </p:ext>
    </p:extLst>
  </p:cSld>
  <p:clrMapOvr>
    <a:masterClrMapping/>
  </p:clrMapOvr>
  <mc:AlternateContent xmlns:mc="http://schemas.openxmlformats.org/markup-compatibility/2006" xmlns:p14="http://schemas.microsoft.com/office/powerpoint/2010/main">
    <mc:Choice Requires="p14">
      <p:transition p14:dur="10" advClick="0" advTm="35000"/>
    </mc:Choice>
    <mc:Fallback xmlns="">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7E1E-08B8-46C3-80E0-7681C53D80E0}"/>
              </a:ext>
            </a:extLst>
          </p:cNvPr>
          <p:cNvSpPr>
            <a:spLocks noGrp="1"/>
          </p:cNvSpPr>
          <p:nvPr>
            <p:ph type="title"/>
          </p:nvPr>
        </p:nvSpPr>
        <p:spPr/>
        <p:txBody>
          <a:bodyPr/>
          <a:lstStyle/>
          <a:p>
            <a:r>
              <a:rPr lang="en-GB" dirty="0">
                <a:latin typeface="Comic Sans MS" panose="030F0702030302020204" pitchFamily="66" charset="0"/>
              </a:rPr>
              <a:t>Higher Order Reading Skills*: </a:t>
            </a:r>
          </a:p>
        </p:txBody>
      </p:sp>
      <p:sp>
        <p:nvSpPr>
          <p:cNvPr id="3" name="Content Placeholder 2">
            <a:extLst>
              <a:ext uri="{FF2B5EF4-FFF2-40B4-BE49-F238E27FC236}">
                <a16:creationId xmlns:a16="http://schemas.microsoft.com/office/drawing/2014/main" id="{FD892BDD-D4CB-492C-9B0E-BC373FA745B7}"/>
              </a:ext>
            </a:extLst>
          </p:cNvPr>
          <p:cNvSpPr>
            <a:spLocks noGrp="1"/>
          </p:cNvSpPr>
          <p:nvPr>
            <p:ph idx="1"/>
          </p:nvPr>
        </p:nvSpPr>
        <p:spPr>
          <a:xfrm>
            <a:off x="677333" y="1272618"/>
            <a:ext cx="11011903" cy="5335571"/>
          </a:xfrm>
        </p:spPr>
        <p:txBody>
          <a:bodyPr/>
          <a:lstStyle/>
          <a:p>
            <a:pPr marL="0" indent="0">
              <a:buNone/>
            </a:pPr>
            <a:r>
              <a:rPr lang="en-GB" dirty="0">
                <a:solidFill>
                  <a:srgbClr val="FF0000"/>
                </a:solidFill>
              </a:rPr>
              <a:t> </a:t>
            </a:r>
          </a:p>
          <a:p>
            <a:endParaRPr lang="en-GB" dirty="0"/>
          </a:p>
          <a:p>
            <a:endParaRPr lang="en-GB" dirty="0"/>
          </a:p>
        </p:txBody>
      </p:sp>
      <p:pic>
        <p:nvPicPr>
          <p:cNvPr id="4" name="Predicting audio">
            <a:hlinkClick r:id="" action="ppaction://media"/>
            <a:extLst>
              <a:ext uri="{FF2B5EF4-FFF2-40B4-BE49-F238E27FC236}">
                <a16:creationId xmlns:a16="http://schemas.microsoft.com/office/drawing/2014/main" id="{7B2ABD84-C15F-40E5-8EF1-27CE7FFB3115}"/>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17660" y="2114282"/>
            <a:ext cx="1076731" cy="1076731"/>
          </a:xfrm>
          <a:prstGeom prst="rect">
            <a:avLst/>
          </a:prstGeom>
        </p:spPr>
      </p:pic>
      <p:sp>
        <p:nvSpPr>
          <p:cNvPr id="6" name="TextBox 5">
            <a:extLst>
              <a:ext uri="{FF2B5EF4-FFF2-40B4-BE49-F238E27FC236}">
                <a16:creationId xmlns:a16="http://schemas.microsoft.com/office/drawing/2014/main" id="{93A2F841-E994-491E-9BCA-C62AC96FB011}"/>
              </a:ext>
            </a:extLst>
          </p:cNvPr>
          <p:cNvSpPr txBox="1"/>
          <p:nvPr/>
        </p:nvSpPr>
        <p:spPr>
          <a:xfrm>
            <a:off x="894030" y="1627755"/>
            <a:ext cx="2138727" cy="584775"/>
          </a:xfrm>
          <a:prstGeom prst="rect">
            <a:avLst/>
          </a:prstGeom>
          <a:noFill/>
        </p:spPr>
        <p:txBody>
          <a:bodyPr wrap="none" rtlCol="0">
            <a:spAutoFit/>
          </a:bodyPr>
          <a:lstStyle/>
          <a:p>
            <a:r>
              <a:rPr lang="en-GB" sz="3200" b="1" dirty="0">
                <a:latin typeface="Comic Sans MS" panose="030F0702030302020204" pitchFamily="66" charset="0"/>
              </a:rPr>
              <a:t>Predicting</a:t>
            </a:r>
          </a:p>
        </p:txBody>
      </p:sp>
      <p:pic>
        <p:nvPicPr>
          <p:cNvPr id="7" name="Questioning audio">
            <a:hlinkClick r:id="" action="ppaction://media"/>
            <a:extLst>
              <a:ext uri="{FF2B5EF4-FFF2-40B4-BE49-F238E27FC236}">
                <a16:creationId xmlns:a16="http://schemas.microsoft.com/office/drawing/2014/main" id="{364763A4-5CE6-4EC5-8715-70DB8427DA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75602" y="2150282"/>
            <a:ext cx="1076731" cy="1076731"/>
          </a:xfrm>
          <a:prstGeom prst="rect">
            <a:avLst/>
          </a:prstGeom>
        </p:spPr>
      </p:pic>
      <p:sp>
        <p:nvSpPr>
          <p:cNvPr id="8" name="TextBox 7">
            <a:extLst>
              <a:ext uri="{FF2B5EF4-FFF2-40B4-BE49-F238E27FC236}">
                <a16:creationId xmlns:a16="http://schemas.microsoft.com/office/drawing/2014/main" id="{8DB47362-ED0E-4C4B-9ADD-3A0EA4F899C7}"/>
              </a:ext>
            </a:extLst>
          </p:cNvPr>
          <p:cNvSpPr txBox="1"/>
          <p:nvPr/>
        </p:nvSpPr>
        <p:spPr>
          <a:xfrm>
            <a:off x="6982691" y="1544084"/>
            <a:ext cx="2508007" cy="584775"/>
          </a:xfrm>
          <a:prstGeom prst="rect">
            <a:avLst/>
          </a:prstGeom>
          <a:noFill/>
        </p:spPr>
        <p:txBody>
          <a:bodyPr wrap="square" rtlCol="0">
            <a:spAutoFit/>
          </a:bodyPr>
          <a:lstStyle/>
          <a:p>
            <a:r>
              <a:rPr lang="en-GB" sz="3200" b="1" dirty="0">
                <a:latin typeface="Comic Sans MS" panose="030F0702030302020204" pitchFamily="66" charset="0"/>
              </a:rPr>
              <a:t>Questioning</a:t>
            </a:r>
          </a:p>
        </p:txBody>
      </p:sp>
      <p:pic>
        <p:nvPicPr>
          <p:cNvPr id="9" name="clarifying audio">
            <a:hlinkClick r:id="" action="ppaction://media"/>
            <a:extLst>
              <a:ext uri="{FF2B5EF4-FFF2-40B4-BE49-F238E27FC236}">
                <a16:creationId xmlns:a16="http://schemas.microsoft.com/office/drawing/2014/main" id="{4E15449A-F465-4ADE-85B5-8ACAA630E75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417660" y="4465200"/>
            <a:ext cx="1076732" cy="1076732"/>
          </a:xfrm>
          <a:prstGeom prst="rect">
            <a:avLst/>
          </a:prstGeom>
        </p:spPr>
      </p:pic>
      <p:sp>
        <p:nvSpPr>
          <p:cNvPr id="10" name="TextBox 9">
            <a:extLst>
              <a:ext uri="{FF2B5EF4-FFF2-40B4-BE49-F238E27FC236}">
                <a16:creationId xmlns:a16="http://schemas.microsoft.com/office/drawing/2014/main" id="{B6945F09-4BB9-4BE4-93A9-EEBEFA7DBF13}"/>
              </a:ext>
            </a:extLst>
          </p:cNvPr>
          <p:cNvSpPr txBox="1"/>
          <p:nvPr/>
        </p:nvSpPr>
        <p:spPr>
          <a:xfrm>
            <a:off x="677332" y="3825584"/>
            <a:ext cx="2897141" cy="584775"/>
          </a:xfrm>
          <a:prstGeom prst="rect">
            <a:avLst/>
          </a:prstGeom>
          <a:noFill/>
        </p:spPr>
        <p:txBody>
          <a:bodyPr wrap="square" rtlCol="0">
            <a:spAutoFit/>
          </a:bodyPr>
          <a:lstStyle/>
          <a:p>
            <a:r>
              <a:rPr lang="en-GB" sz="3200" b="1" dirty="0">
                <a:latin typeface="Comic Sans MS" panose="030F0702030302020204" pitchFamily="66" charset="0"/>
              </a:rPr>
              <a:t>Clarification</a:t>
            </a:r>
          </a:p>
        </p:txBody>
      </p:sp>
      <p:pic>
        <p:nvPicPr>
          <p:cNvPr id="11" name="summarising audio">
            <a:hlinkClick r:id="" action="ppaction://media"/>
            <a:extLst>
              <a:ext uri="{FF2B5EF4-FFF2-40B4-BE49-F238E27FC236}">
                <a16:creationId xmlns:a16="http://schemas.microsoft.com/office/drawing/2014/main" id="{970A1D8F-9584-471E-A175-F419334FC415}"/>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7743635" y="4543286"/>
            <a:ext cx="1076732" cy="1076732"/>
          </a:xfrm>
          <a:prstGeom prst="rect">
            <a:avLst/>
          </a:prstGeom>
        </p:spPr>
      </p:pic>
      <p:sp>
        <p:nvSpPr>
          <p:cNvPr id="12" name="TextBox 11">
            <a:extLst>
              <a:ext uri="{FF2B5EF4-FFF2-40B4-BE49-F238E27FC236}">
                <a16:creationId xmlns:a16="http://schemas.microsoft.com/office/drawing/2014/main" id="{28B1669C-9B34-4530-95D2-C7515EFD0B88}"/>
              </a:ext>
            </a:extLst>
          </p:cNvPr>
          <p:cNvSpPr txBox="1"/>
          <p:nvPr/>
        </p:nvSpPr>
        <p:spPr>
          <a:xfrm>
            <a:off x="6747163" y="3825584"/>
            <a:ext cx="3186546" cy="584775"/>
          </a:xfrm>
          <a:prstGeom prst="rect">
            <a:avLst/>
          </a:prstGeom>
          <a:noFill/>
        </p:spPr>
        <p:txBody>
          <a:bodyPr wrap="square" rtlCol="0">
            <a:spAutoFit/>
          </a:bodyPr>
          <a:lstStyle/>
          <a:p>
            <a:r>
              <a:rPr lang="en-GB" sz="3200" b="1" dirty="0">
                <a:latin typeface="Comic Sans MS" panose="030F0702030302020204" pitchFamily="66" charset="0"/>
              </a:rPr>
              <a:t>Summarising</a:t>
            </a:r>
          </a:p>
        </p:txBody>
      </p:sp>
      <p:sp>
        <p:nvSpPr>
          <p:cNvPr id="13" name="TextBox 12">
            <a:extLst>
              <a:ext uri="{FF2B5EF4-FFF2-40B4-BE49-F238E27FC236}">
                <a16:creationId xmlns:a16="http://schemas.microsoft.com/office/drawing/2014/main" id="{E8656ADE-9D6B-421C-AE22-58F34E06FE91}"/>
              </a:ext>
            </a:extLst>
          </p:cNvPr>
          <p:cNvSpPr txBox="1"/>
          <p:nvPr/>
        </p:nvSpPr>
        <p:spPr>
          <a:xfrm>
            <a:off x="677332" y="5854045"/>
            <a:ext cx="10333175" cy="553998"/>
          </a:xfrm>
          <a:prstGeom prst="rect">
            <a:avLst/>
          </a:prstGeom>
          <a:noFill/>
        </p:spPr>
        <p:txBody>
          <a:bodyPr wrap="square" rtlCol="0">
            <a:spAutoFit/>
          </a:bodyPr>
          <a:lstStyle/>
          <a:p>
            <a:r>
              <a:rPr lang="es-ES" sz="1200" dirty="0">
                <a:latin typeface="Comic Sans MS" panose="030F0702030302020204" pitchFamily="66" charset="0"/>
              </a:rPr>
              <a:t>*Karen Julio Cárdenas and Margarita María López Pinzón (</a:t>
            </a:r>
            <a:r>
              <a:rPr lang="es-ES" sz="1200" dirty="0" err="1">
                <a:latin typeface="Comic Sans MS" panose="030F0702030302020204" pitchFamily="66" charset="0"/>
              </a:rPr>
              <a:t>July</a:t>
            </a:r>
            <a:r>
              <a:rPr lang="es-ES" sz="1200" dirty="0">
                <a:latin typeface="Comic Sans MS" panose="030F0702030302020204" pitchFamily="66" charset="0"/>
              </a:rPr>
              <a:t> – </a:t>
            </a:r>
            <a:r>
              <a:rPr lang="es-ES" sz="1200" dirty="0" err="1">
                <a:latin typeface="Comic Sans MS" panose="030F0702030302020204" pitchFamily="66" charset="0"/>
              </a:rPr>
              <a:t>December</a:t>
            </a:r>
            <a:r>
              <a:rPr lang="es-ES" sz="1200" dirty="0">
                <a:latin typeface="Comic Sans MS" panose="030F0702030302020204" pitchFamily="66" charset="0"/>
              </a:rPr>
              <a:t>, 2019), ‘</a:t>
            </a:r>
            <a:r>
              <a:rPr lang="en-GB" sz="1200" dirty="0">
                <a:latin typeface="Comic Sans MS" panose="030F0702030302020204" pitchFamily="66" charset="0"/>
              </a:rPr>
              <a:t>The Reciprocal Teaching Model in the Development of Writing in Tenth Graders’, </a:t>
            </a:r>
            <a:r>
              <a:rPr lang="en-GB" sz="1200" i="1" dirty="0">
                <a:latin typeface="Comic Sans MS" panose="030F0702030302020204" pitchFamily="66" charset="0"/>
              </a:rPr>
              <a:t>Gist Education and Learning Research Journal, </a:t>
            </a:r>
            <a:r>
              <a:rPr lang="en-GB" sz="1200" dirty="0">
                <a:latin typeface="Comic Sans MS" panose="030F0702030302020204" pitchFamily="66" charset="0"/>
              </a:rPr>
              <a:t>No.19, pp. 128-147</a:t>
            </a:r>
            <a:r>
              <a:rPr lang="en-GB" dirty="0">
                <a:latin typeface="Comic Sans MS" panose="030F0702030302020204" pitchFamily="66" charset="0"/>
              </a:rPr>
              <a:t>.</a:t>
            </a:r>
          </a:p>
        </p:txBody>
      </p:sp>
    </p:spTree>
    <p:extLst>
      <p:ext uri="{BB962C8B-B14F-4D97-AF65-F5344CB8AC3E}">
        <p14:creationId xmlns:p14="http://schemas.microsoft.com/office/powerpoint/2010/main" val="2690067968"/>
      </p:ext>
    </p:extLst>
  </p:cSld>
  <p:clrMapOvr>
    <a:masterClrMapping/>
  </p:clrMapOvr>
  <mc:AlternateContent xmlns:mc="http://schemas.openxmlformats.org/markup-compatibility/2006" xmlns:p14="http://schemas.microsoft.com/office/powerpoint/2010/main">
    <mc:Choice Requires="p14">
      <p:transition p14:dur="1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63" fill="hold"/>
                                        <p:tgtEl>
                                          <p:spTgt spid="4"/>
                                        </p:tgtEl>
                                      </p:cBhvr>
                                    </p:cmd>
                                  </p:childTnLst>
                                </p:cTn>
                              </p:par>
                            </p:childTnLst>
                          </p:cTn>
                        </p:par>
                        <p:par>
                          <p:cTn id="7" fill="hold">
                            <p:stCondLst>
                              <p:cond delay="22863"/>
                            </p:stCondLst>
                            <p:childTnLst>
                              <p:par>
                                <p:cTn id="8" presetID="1" presetClass="mediacall" presetSubtype="0" fill="hold" nodeType="afterEffect">
                                  <p:stCondLst>
                                    <p:cond delay="0"/>
                                  </p:stCondLst>
                                  <p:childTnLst>
                                    <p:cmd type="call" cmd="playFrom(0.0)">
                                      <p:cBhvr>
                                        <p:cTn id="9" dur="26429" fill="hold"/>
                                        <p:tgtEl>
                                          <p:spTgt spid="7"/>
                                        </p:tgtEl>
                                      </p:cBhvr>
                                    </p:cmd>
                                  </p:childTnLst>
                                </p:cTn>
                              </p:par>
                            </p:childTnLst>
                          </p:cTn>
                        </p:par>
                        <p:par>
                          <p:cTn id="10" fill="hold">
                            <p:stCondLst>
                              <p:cond delay="49292"/>
                            </p:stCondLst>
                            <p:childTnLst>
                              <p:par>
                                <p:cTn id="11" presetID="1" presetClass="mediacall" presetSubtype="0" fill="hold" nodeType="afterEffect">
                                  <p:stCondLst>
                                    <p:cond delay="0"/>
                                  </p:stCondLst>
                                  <p:childTnLst>
                                    <p:cmd type="call" cmd="playFrom(0.0)">
                                      <p:cBhvr>
                                        <p:cTn id="12" dur="16929" fill="hold"/>
                                        <p:tgtEl>
                                          <p:spTgt spid="9"/>
                                        </p:tgtEl>
                                      </p:cBhvr>
                                    </p:cmd>
                                  </p:childTnLst>
                                </p:cTn>
                              </p:par>
                            </p:childTnLst>
                          </p:cTn>
                        </p:par>
                        <p:par>
                          <p:cTn id="13" fill="hold">
                            <p:stCondLst>
                              <p:cond delay="66221"/>
                            </p:stCondLst>
                            <p:childTnLst>
                              <p:par>
                                <p:cTn id="14" presetID="1" presetClass="mediacall" presetSubtype="0" fill="hold" nodeType="afterEffect">
                                  <p:stCondLst>
                                    <p:cond delay="0"/>
                                  </p:stCondLst>
                                  <p:childTnLst>
                                    <p:cmd type="call" cmd="playFrom(0.0)">
                                      <p:cBhvr>
                                        <p:cTn id="15" dur="212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7"/>
                </p:tgtEl>
              </p:cMediaNode>
            </p:audio>
            <p:audio>
              <p:cMediaNode vol="80000">
                <p:cTn id="18" fill="hold" display="0">
                  <p:stCondLst>
                    <p:cond delay="indefinite"/>
                  </p:stCondLst>
                  <p:endCondLst>
                    <p:cond evt="onStopAudio" delay="0">
                      <p:tgtEl>
                        <p:sldTgt/>
                      </p:tgtEl>
                    </p:cond>
                  </p:endCondLst>
                </p:cTn>
                <p:tgtEl>
                  <p:spTgt spid="9"/>
                </p:tgtEl>
              </p:cMediaNode>
            </p:audio>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CEE0-D600-4266-B62E-2A7ECCCE25CB}"/>
              </a:ext>
            </a:extLst>
          </p:cNvPr>
          <p:cNvSpPr>
            <a:spLocks noGrp="1"/>
          </p:cNvSpPr>
          <p:nvPr>
            <p:ph type="title"/>
          </p:nvPr>
        </p:nvSpPr>
        <p:spPr>
          <a:xfrm>
            <a:off x="2025728" y="233820"/>
            <a:ext cx="8596668" cy="1320800"/>
          </a:xfrm>
        </p:spPr>
        <p:txBody>
          <a:bodyPr/>
          <a:lstStyle/>
          <a:p>
            <a:r>
              <a:rPr lang="en-GB" dirty="0">
                <a:latin typeface="Comic Sans MS" panose="030F0702030302020204" pitchFamily="66" charset="0"/>
              </a:rPr>
              <a:t>How we taught the HORs:</a:t>
            </a:r>
          </a:p>
        </p:txBody>
      </p:sp>
      <p:pic>
        <p:nvPicPr>
          <p:cNvPr id="5" name="Content Placeholder 4">
            <a:extLst>
              <a:ext uri="{FF2B5EF4-FFF2-40B4-BE49-F238E27FC236}">
                <a16:creationId xmlns:a16="http://schemas.microsoft.com/office/drawing/2014/main" id="{CA227EAA-EE55-4988-8CD5-4AA203B1E0A5}"/>
              </a:ext>
            </a:extLst>
          </p:cNvPr>
          <p:cNvPicPr>
            <a:picLocks noGrp="1" noChangeAspect="1"/>
          </p:cNvPicPr>
          <p:nvPr>
            <p:ph idx="1"/>
          </p:nvPr>
        </p:nvPicPr>
        <p:blipFill>
          <a:blip r:embed="rId4"/>
          <a:stretch>
            <a:fillRect/>
          </a:stretch>
        </p:blipFill>
        <p:spPr>
          <a:xfrm rot="20755061">
            <a:off x="4295480" y="1109697"/>
            <a:ext cx="3601039" cy="3492689"/>
          </a:xfrm>
          <a:prstGeom prst="rect">
            <a:avLst/>
          </a:prstGeom>
        </p:spPr>
      </p:pic>
      <p:sp>
        <p:nvSpPr>
          <p:cNvPr id="4" name="TextBox 3">
            <a:extLst>
              <a:ext uri="{FF2B5EF4-FFF2-40B4-BE49-F238E27FC236}">
                <a16:creationId xmlns:a16="http://schemas.microsoft.com/office/drawing/2014/main" id="{B3A6BF4E-32A3-4F2A-BF11-A7232A54E1EE}"/>
              </a:ext>
            </a:extLst>
          </p:cNvPr>
          <p:cNvSpPr txBox="1"/>
          <p:nvPr/>
        </p:nvSpPr>
        <p:spPr>
          <a:xfrm>
            <a:off x="7864083" y="1013371"/>
            <a:ext cx="4185502" cy="1754326"/>
          </a:xfrm>
          <a:prstGeom prst="rect">
            <a:avLst/>
          </a:prstGeom>
          <a:noFill/>
          <a:ln w="38100">
            <a:solidFill>
              <a:schemeClr val="tx1"/>
            </a:solidFill>
          </a:ln>
        </p:spPr>
        <p:txBody>
          <a:bodyPr wrap="square" rtlCol="0">
            <a:spAutoFit/>
          </a:bodyPr>
          <a:lstStyle/>
          <a:p>
            <a:r>
              <a:rPr lang="en-GB" dirty="0">
                <a:latin typeface="Comic Sans MS" panose="030F0702030302020204" pitchFamily="66" charset="0"/>
              </a:rPr>
              <a:t>The skills were taught through a cross-curricular approach. We studied and used the skills in English, Topic and guided reading lessons, through a range of non-fiction and fiction literature.</a:t>
            </a:r>
          </a:p>
        </p:txBody>
      </p:sp>
      <p:pic>
        <p:nvPicPr>
          <p:cNvPr id="6" name="Picture 5">
            <a:extLst>
              <a:ext uri="{FF2B5EF4-FFF2-40B4-BE49-F238E27FC236}">
                <a16:creationId xmlns:a16="http://schemas.microsoft.com/office/drawing/2014/main" id="{05A29A45-E7A7-448A-881F-74EDD6512BDF}"/>
              </a:ext>
            </a:extLst>
          </p:cNvPr>
          <p:cNvPicPr>
            <a:picLocks noChangeAspect="1"/>
          </p:cNvPicPr>
          <p:nvPr/>
        </p:nvPicPr>
        <p:blipFill>
          <a:blip r:embed="rId5"/>
          <a:stretch>
            <a:fillRect/>
          </a:stretch>
        </p:blipFill>
        <p:spPr>
          <a:xfrm rot="21344739">
            <a:off x="6938070" y="4111966"/>
            <a:ext cx="4892145" cy="2568113"/>
          </a:xfrm>
          <a:prstGeom prst="rect">
            <a:avLst/>
          </a:prstGeom>
        </p:spPr>
      </p:pic>
      <p:pic>
        <p:nvPicPr>
          <p:cNvPr id="9" name="Picture 8">
            <a:extLst>
              <a:ext uri="{FF2B5EF4-FFF2-40B4-BE49-F238E27FC236}">
                <a16:creationId xmlns:a16="http://schemas.microsoft.com/office/drawing/2014/main" id="{EFDDCAF9-4BED-4864-818A-A3BFEF1488AD}"/>
              </a:ext>
            </a:extLst>
          </p:cNvPr>
          <p:cNvPicPr>
            <a:picLocks noChangeAspect="1"/>
          </p:cNvPicPr>
          <p:nvPr/>
        </p:nvPicPr>
        <p:blipFill>
          <a:blip r:embed="rId6"/>
          <a:stretch>
            <a:fillRect/>
          </a:stretch>
        </p:blipFill>
        <p:spPr>
          <a:xfrm rot="518774">
            <a:off x="940490" y="3848074"/>
            <a:ext cx="3972232" cy="2773840"/>
          </a:xfrm>
          <a:prstGeom prst="rect">
            <a:avLst/>
          </a:prstGeom>
        </p:spPr>
      </p:pic>
      <p:pic>
        <p:nvPicPr>
          <p:cNvPr id="10" name="Picture 9">
            <a:extLst>
              <a:ext uri="{FF2B5EF4-FFF2-40B4-BE49-F238E27FC236}">
                <a16:creationId xmlns:a16="http://schemas.microsoft.com/office/drawing/2014/main" id="{3D6F771C-5CF6-4995-845F-BE7BD7ABAFFC}"/>
              </a:ext>
            </a:extLst>
          </p:cNvPr>
          <p:cNvPicPr>
            <a:picLocks noChangeAspect="1"/>
          </p:cNvPicPr>
          <p:nvPr/>
        </p:nvPicPr>
        <p:blipFill>
          <a:blip r:embed="rId7"/>
          <a:stretch>
            <a:fillRect/>
          </a:stretch>
        </p:blipFill>
        <p:spPr>
          <a:xfrm>
            <a:off x="320548" y="788565"/>
            <a:ext cx="3148314" cy="3301042"/>
          </a:xfrm>
          <a:prstGeom prst="rect">
            <a:avLst/>
          </a:prstGeom>
        </p:spPr>
      </p:pic>
      <p:pic>
        <p:nvPicPr>
          <p:cNvPr id="11" name="Recorded Sound">
            <a:hlinkClick r:id="" action="ppaction://media"/>
            <a:extLst>
              <a:ext uri="{FF2B5EF4-FFF2-40B4-BE49-F238E27FC236}">
                <a16:creationId xmlns:a16="http://schemas.microsoft.com/office/drawing/2014/main" id="{D8CC2F6B-3E42-4081-AAD6-BB0E8700AF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50020" y="2377794"/>
            <a:ext cx="406400" cy="406400"/>
          </a:xfrm>
          <a:prstGeom prst="rect">
            <a:avLst/>
          </a:prstGeom>
        </p:spPr>
      </p:pic>
    </p:spTree>
    <p:extLst>
      <p:ext uri="{BB962C8B-B14F-4D97-AF65-F5344CB8AC3E}">
        <p14:creationId xmlns:p14="http://schemas.microsoft.com/office/powerpoint/2010/main" val="2496808669"/>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137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8A14-9AE1-40B9-A0D3-B98F959CD7A8}"/>
              </a:ext>
            </a:extLst>
          </p:cNvPr>
          <p:cNvSpPr>
            <a:spLocks noGrp="1"/>
          </p:cNvSpPr>
          <p:nvPr>
            <p:ph type="title"/>
          </p:nvPr>
        </p:nvSpPr>
        <p:spPr/>
        <p:txBody>
          <a:bodyPr/>
          <a:lstStyle/>
          <a:p>
            <a:r>
              <a:rPr lang="en-GB" dirty="0">
                <a:latin typeface="Comic Sans MS" panose="030F0702030302020204" pitchFamily="66" charset="0"/>
              </a:rPr>
              <a:t>Prediction and Questioning</a:t>
            </a:r>
          </a:p>
        </p:txBody>
      </p:sp>
      <p:pic>
        <p:nvPicPr>
          <p:cNvPr id="4" name="Content Placeholder 3">
            <a:extLst>
              <a:ext uri="{FF2B5EF4-FFF2-40B4-BE49-F238E27FC236}">
                <a16:creationId xmlns:a16="http://schemas.microsoft.com/office/drawing/2014/main" id="{C34C5424-E20D-466B-8683-95DF0435BCF0}"/>
              </a:ext>
            </a:extLst>
          </p:cNvPr>
          <p:cNvPicPr>
            <a:picLocks noGrp="1" noChangeAspect="1"/>
          </p:cNvPicPr>
          <p:nvPr>
            <p:ph idx="1"/>
          </p:nvPr>
        </p:nvPicPr>
        <p:blipFill rotWithShape="1">
          <a:blip r:embed="rId4"/>
          <a:srcRect l="36544" t="25636" r="37630" b="5255"/>
          <a:stretch/>
        </p:blipFill>
        <p:spPr>
          <a:xfrm>
            <a:off x="456551" y="1465109"/>
            <a:ext cx="3268303" cy="4696344"/>
          </a:xfrm>
          <a:prstGeom prst="rect">
            <a:avLst/>
          </a:prstGeom>
        </p:spPr>
      </p:pic>
      <p:pic>
        <p:nvPicPr>
          <p:cNvPr id="5" name="Picture 4">
            <a:extLst>
              <a:ext uri="{FF2B5EF4-FFF2-40B4-BE49-F238E27FC236}">
                <a16:creationId xmlns:a16="http://schemas.microsoft.com/office/drawing/2014/main" id="{CA79AB35-6926-4755-86A7-F56327B68FD2}"/>
              </a:ext>
            </a:extLst>
          </p:cNvPr>
          <p:cNvPicPr>
            <a:picLocks noChangeAspect="1"/>
          </p:cNvPicPr>
          <p:nvPr/>
        </p:nvPicPr>
        <p:blipFill rotWithShape="1">
          <a:blip r:embed="rId5"/>
          <a:srcRect l="40747" t="50000" r="35593" b="16489"/>
          <a:stretch/>
        </p:blipFill>
        <p:spPr>
          <a:xfrm rot="1034734">
            <a:off x="8112603" y="568622"/>
            <a:ext cx="3435204" cy="2584823"/>
          </a:xfrm>
          <a:prstGeom prst="rect">
            <a:avLst/>
          </a:prstGeom>
        </p:spPr>
      </p:pic>
      <p:pic>
        <p:nvPicPr>
          <p:cNvPr id="6" name="Picture 5">
            <a:extLst>
              <a:ext uri="{FF2B5EF4-FFF2-40B4-BE49-F238E27FC236}">
                <a16:creationId xmlns:a16="http://schemas.microsoft.com/office/drawing/2014/main" id="{55CA397C-AD71-4143-AC33-881C6F88E87E}"/>
              </a:ext>
            </a:extLst>
          </p:cNvPr>
          <p:cNvPicPr>
            <a:picLocks noChangeAspect="1"/>
          </p:cNvPicPr>
          <p:nvPr/>
        </p:nvPicPr>
        <p:blipFill rotWithShape="1">
          <a:blip r:embed="rId6"/>
          <a:srcRect l="39533" t="34172" r="33660"/>
          <a:stretch/>
        </p:blipFill>
        <p:spPr>
          <a:xfrm rot="20225597">
            <a:off x="8317848" y="3206910"/>
            <a:ext cx="2383634" cy="3109570"/>
          </a:xfrm>
          <a:prstGeom prst="rect">
            <a:avLst/>
          </a:prstGeom>
        </p:spPr>
      </p:pic>
      <p:sp>
        <p:nvSpPr>
          <p:cNvPr id="7" name="TextBox 6">
            <a:extLst>
              <a:ext uri="{FF2B5EF4-FFF2-40B4-BE49-F238E27FC236}">
                <a16:creationId xmlns:a16="http://schemas.microsoft.com/office/drawing/2014/main" id="{345D9039-9F45-4A2E-953C-9AB9A3A11F19}"/>
              </a:ext>
            </a:extLst>
          </p:cNvPr>
          <p:cNvSpPr txBox="1"/>
          <p:nvPr/>
        </p:nvSpPr>
        <p:spPr>
          <a:xfrm>
            <a:off x="3808428" y="1545996"/>
            <a:ext cx="3572760" cy="2031325"/>
          </a:xfrm>
          <a:prstGeom prst="rect">
            <a:avLst/>
          </a:prstGeom>
          <a:noFill/>
          <a:ln w="76200">
            <a:solidFill>
              <a:schemeClr val="tx1"/>
            </a:solidFill>
          </a:ln>
        </p:spPr>
        <p:txBody>
          <a:bodyPr wrap="square" rtlCol="0">
            <a:spAutoFit/>
          </a:bodyPr>
          <a:lstStyle/>
          <a:p>
            <a:r>
              <a:rPr lang="en-GB" dirty="0">
                <a:latin typeface="Comic Sans MS" panose="030F0702030302020204" pitchFamily="66" charset="0"/>
              </a:rPr>
              <a:t>We were asked to make questions and predictions on the photographs. We then read the linked resources, discussed the answers and any changes and whether the predictions were correct. </a:t>
            </a:r>
          </a:p>
        </p:txBody>
      </p:sp>
      <p:sp>
        <p:nvSpPr>
          <p:cNvPr id="8" name="Action Button: Document 7">
            <a:hlinkClick r:id="" action="ppaction://noaction" highlightClick="1"/>
            <a:extLst>
              <a:ext uri="{FF2B5EF4-FFF2-40B4-BE49-F238E27FC236}">
                <a16:creationId xmlns:a16="http://schemas.microsoft.com/office/drawing/2014/main" id="{4845646A-43CE-421E-B74D-44247EC4BA9D}"/>
              </a:ext>
            </a:extLst>
          </p:cNvPr>
          <p:cNvSpPr/>
          <p:nvPr/>
        </p:nvSpPr>
        <p:spPr>
          <a:xfrm>
            <a:off x="3949831" y="4490421"/>
            <a:ext cx="1376313" cy="162141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23AA5D6-20C0-4060-8E72-2D622CB3282E}"/>
              </a:ext>
            </a:extLst>
          </p:cNvPr>
          <p:cNvSpPr txBox="1"/>
          <p:nvPr/>
        </p:nvSpPr>
        <p:spPr>
          <a:xfrm>
            <a:off x="3808427" y="4034673"/>
            <a:ext cx="2092751" cy="369332"/>
          </a:xfrm>
          <a:prstGeom prst="rect">
            <a:avLst/>
          </a:prstGeom>
          <a:noFill/>
        </p:spPr>
        <p:txBody>
          <a:bodyPr wrap="square" rtlCol="0">
            <a:spAutoFit/>
          </a:bodyPr>
          <a:lstStyle/>
          <a:p>
            <a:r>
              <a:rPr lang="en-GB" b="1" u="sng" dirty="0"/>
              <a:t>Pupil Resources</a:t>
            </a:r>
          </a:p>
        </p:txBody>
      </p:sp>
      <p:sp>
        <p:nvSpPr>
          <p:cNvPr id="11" name="Action Button: Blank 10">
            <a:hlinkClick r:id="" action="ppaction://noaction" highlightClick="1"/>
            <a:extLst>
              <a:ext uri="{FF2B5EF4-FFF2-40B4-BE49-F238E27FC236}">
                <a16:creationId xmlns:a16="http://schemas.microsoft.com/office/drawing/2014/main" id="{D9B8A575-D817-4CAD-B50E-29254AA707AF}"/>
              </a:ext>
            </a:extLst>
          </p:cNvPr>
          <p:cNvSpPr/>
          <p:nvPr/>
        </p:nvSpPr>
        <p:spPr>
          <a:xfrm>
            <a:off x="5901179" y="4490421"/>
            <a:ext cx="1632105" cy="162141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3084160-2FE9-46DE-A5AB-FBFD9221D88A}"/>
              </a:ext>
            </a:extLst>
          </p:cNvPr>
          <p:cNvSpPr txBox="1"/>
          <p:nvPr/>
        </p:nvSpPr>
        <p:spPr>
          <a:xfrm>
            <a:off x="5872900" y="3896173"/>
            <a:ext cx="1632104" cy="646331"/>
          </a:xfrm>
          <a:prstGeom prst="rect">
            <a:avLst/>
          </a:prstGeom>
          <a:noFill/>
        </p:spPr>
        <p:txBody>
          <a:bodyPr wrap="square" rtlCol="0">
            <a:spAutoFit/>
          </a:bodyPr>
          <a:lstStyle/>
          <a:p>
            <a:pPr algn="ctr"/>
            <a:r>
              <a:rPr lang="en-GB" b="1" u="sng" dirty="0"/>
              <a:t>Pupil Predictions</a:t>
            </a:r>
          </a:p>
        </p:txBody>
      </p:sp>
      <p:pic>
        <p:nvPicPr>
          <p:cNvPr id="10" name="Recorded Sound">
            <a:hlinkClick r:id="" action="ppaction://media"/>
            <a:extLst>
              <a:ext uri="{FF2B5EF4-FFF2-40B4-BE49-F238E27FC236}">
                <a16:creationId xmlns:a16="http://schemas.microsoft.com/office/drawing/2014/main" id="{3796EBEC-F749-4222-85B0-83722DB38D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31629" y="3202345"/>
            <a:ext cx="406400" cy="406400"/>
          </a:xfrm>
          <a:prstGeom prst="rect">
            <a:avLst/>
          </a:prstGeom>
        </p:spPr>
      </p:pic>
    </p:spTree>
    <p:extLst>
      <p:ext uri="{BB962C8B-B14F-4D97-AF65-F5344CB8AC3E}">
        <p14:creationId xmlns:p14="http://schemas.microsoft.com/office/powerpoint/2010/main" val="2902463891"/>
      </p:ext>
    </p:extLst>
  </p:cSld>
  <p:clrMapOvr>
    <a:masterClrMapping/>
  </p:clrMapOvr>
  <mc:AlternateContent xmlns:mc="http://schemas.openxmlformats.org/markup-compatibility/2006" xmlns:p14="http://schemas.microsoft.com/office/powerpoint/2010/main">
    <mc:Choice Requires="p14">
      <p:transition p14:dur="10" advClick="0" advTm="45000"/>
    </mc:Choice>
    <mc:Fallback xmlns="">
      <p:transition advClick="0"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 presetClass="mediacall" presetSubtype="0" fill="hold" nodeType="withEffect">
                                  <p:stCondLst>
                                    <p:cond delay="0"/>
                                  </p:stCondLst>
                                  <p:childTnLst>
                                    <p:cmd type="call" cmd="playFrom(0.0)">
                                      <p:cBhvr>
                                        <p:cTn id="9" dur="410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AA26D-07A6-4C37-BE8F-A44593A524BD}"/>
              </a:ext>
            </a:extLst>
          </p:cNvPr>
          <p:cNvSpPr>
            <a:spLocks noGrp="1"/>
          </p:cNvSpPr>
          <p:nvPr>
            <p:ph type="title"/>
          </p:nvPr>
        </p:nvSpPr>
        <p:spPr/>
        <p:txBody>
          <a:bodyPr/>
          <a:lstStyle/>
          <a:p>
            <a:r>
              <a:rPr lang="en-GB" dirty="0">
                <a:latin typeface="Comic Sans MS" panose="030F0702030302020204" pitchFamily="66" charset="0"/>
              </a:rPr>
              <a:t>Clarification and Summarising</a:t>
            </a:r>
          </a:p>
        </p:txBody>
      </p:sp>
      <p:pic>
        <p:nvPicPr>
          <p:cNvPr id="6" name="Content Placeholder 5">
            <a:extLst>
              <a:ext uri="{FF2B5EF4-FFF2-40B4-BE49-F238E27FC236}">
                <a16:creationId xmlns:a16="http://schemas.microsoft.com/office/drawing/2014/main" id="{88788116-11A7-468F-AE66-24AE7D8466C0}"/>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rot="1078405">
            <a:off x="1762594" y="2680637"/>
            <a:ext cx="2969887" cy="3881437"/>
          </a:xfrm>
        </p:spPr>
      </p:pic>
      <p:pic>
        <p:nvPicPr>
          <p:cNvPr id="8" name="Content Placeholder 7">
            <a:extLst>
              <a:ext uri="{FF2B5EF4-FFF2-40B4-BE49-F238E27FC236}">
                <a16:creationId xmlns:a16="http://schemas.microsoft.com/office/drawing/2014/main" id="{146DAA22-CD1F-4774-826E-B4E4088A7160}"/>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21040375">
            <a:off x="145323" y="1488281"/>
            <a:ext cx="3097074" cy="3881437"/>
          </a:xfrm>
        </p:spPr>
      </p:pic>
      <p:sp>
        <p:nvSpPr>
          <p:cNvPr id="11" name="TextBox 10">
            <a:extLst>
              <a:ext uri="{FF2B5EF4-FFF2-40B4-BE49-F238E27FC236}">
                <a16:creationId xmlns:a16="http://schemas.microsoft.com/office/drawing/2014/main" id="{35052184-D0F2-47E9-9913-78D495B54FE4}"/>
              </a:ext>
            </a:extLst>
          </p:cNvPr>
          <p:cNvSpPr txBox="1"/>
          <p:nvPr/>
        </p:nvSpPr>
        <p:spPr>
          <a:xfrm>
            <a:off x="8150574" y="222240"/>
            <a:ext cx="3383057" cy="3416320"/>
          </a:xfrm>
          <a:prstGeom prst="rect">
            <a:avLst/>
          </a:prstGeom>
          <a:noFill/>
          <a:ln w="57150" cmpd="thickThin">
            <a:solidFill>
              <a:schemeClr val="tx1">
                <a:alpha val="65000"/>
              </a:schemeClr>
            </a:solidFill>
            <a:prstDash val="solid"/>
          </a:ln>
        </p:spPr>
        <p:txBody>
          <a:bodyPr wrap="square" rtlCol="0">
            <a:spAutoFit/>
          </a:bodyPr>
          <a:lstStyle/>
          <a:p>
            <a:r>
              <a:rPr lang="en-GB" dirty="0">
                <a:latin typeface="Comic Sans MS" panose="030F0702030302020204" pitchFamily="66" charset="0"/>
              </a:rPr>
              <a:t>We read the text, noting words or phrases that we were unsure of. We then worked in pairs to clarify the meanings of these words and phrases.</a:t>
            </a:r>
          </a:p>
          <a:p>
            <a:endParaRPr lang="en-GB" dirty="0">
              <a:latin typeface="Comic Sans MS" panose="030F0702030302020204" pitchFamily="66" charset="0"/>
            </a:endParaRPr>
          </a:p>
          <a:p>
            <a:r>
              <a:rPr lang="en-GB" dirty="0">
                <a:latin typeface="Comic Sans MS" panose="030F0702030302020204" pitchFamily="66" charset="0"/>
              </a:rPr>
              <a:t>After clarifying, we summarised the</a:t>
            </a:r>
          </a:p>
          <a:p>
            <a:r>
              <a:rPr lang="en-GB" dirty="0">
                <a:latin typeface="Comic Sans MS" panose="030F0702030302020204" pitchFamily="66" charset="0"/>
              </a:rPr>
              <a:t>information we had researched and clarified, using our summarising skills.</a:t>
            </a:r>
          </a:p>
        </p:txBody>
      </p:sp>
      <p:pic>
        <p:nvPicPr>
          <p:cNvPr id="14" name="Picture 13">
            <a:extLst>
              <a:ext uri="{FF2B5EF4-FFF2-40B4-BE49-F238E27FC236}">
                <a16:creationId xmlns:a16="http://schemas.microsoft.com/office/drawing/2014/main" id="{F03BEC3E-B875-4C4B-9C89-4548C27AA5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0473" y="2216945"/>
            <a:ext cx="2508162" cy="3427443"/>
          </a:xfrm>
          <a:prstGeom prst="rect">
            <a:avLst/>
          </a:prstGeom>
        </p:spPr>
      </p:pic>
      <p:pic>
        <p:nvPicPr>
          <p:cNvPr id="16" name="Picture 15">
            <a:extLst>
              <a:ext uri="{FF2B5EF4-FFF2-40B4-BE49-F238E27FC236}">
                <a16:creationId xmlns:a16="http://schemas.microsoft.com/office/drawing/2014/main" id="{63E006AA-21F3-45A4-B13A-5FF688C154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2751" y="3737999"/>
            <a:ext cx="3988388" cy="2934314"/>
          </a:xfrm>
          <a:prstGeom prst="rect">
            <a:avLst/>
          </a:prstGeom>
        </p:spPr>
      </p:pic>
      <p:pic>
        <p:nvPicPr>
          <p:cNvPr id="5" name="Recorded Sound">
            <a:hlinkClick r:id="" action="ppaction://media"/>
            <a:extLst>
              <a:ext uri="{FF2B5EF4-FFF2-40B4-BE49-F238E27FC236}">
                <a16:creationId xmlns:a16="http://schemas.microsoft.com/office/drawing/2014/main" id="{9B664C6C-9BE1-4ED7-9FBC-5EB2C52CAF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6725" y="1306118"/>
            <a:ext cx="406400" cy="406400"/>
          </a:xfrm>
          <a:prstGeom prst="rect">
            <a:avLst/>
          </a:prstGeom>
        </p:spPr>
      </p:pic>
    </p:spTree>
    <p:extLst>
      <p:ext uri="{BB962C8B-B14F-4D97-AF65-F5344CB8AC3E}">
        <p14:creationId xmlns:p14="http://schemas.microsoft.com/office/powerpoint/2010/main" val="2522983034"/>
      </p:ext>
    </p:extLst>
  </p:cSld>
  <p:clrMapOvr>
    <a:masterClrMapping/>
  </p:clrMapOvr>
  <mc:AlternateContent xmlns:mc="http://schemas.openxmlformats.org/markup-compatibility/2006" xmlns:p14="http://schemas.microsoft.com/office/powerpoint/2010/main">
    <mc:Choice Requires="p14">
      <p:transition p14:dur="10" advClick="0" advTm="50000"/>
    </mc:Choice>
    <mc:Fallback xmlns="">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mediacall" presetSubtype="0" fill="hold" nodeType="withEffect">
                                  <p:stCondLst>
                                    <p:cond delay="0"/>
                                  </p:stCondLst>
                                  <p:childTnLst>
                                    <p:cmd type="call" cmd="playFrom(0.0)">
                                      <p:cBhvr>
                                        <p:cTn id="9" dur="21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94B3-CC16-4EC8-8E1A-18906BCFBBD3}"/>
              </a:ext>
            </a:extLst>
          </p:cNvPr>
          <p:cNvSpPr>
            <a:spLocks noGrp="1"/>
          </p:cNvSpPr>
          <p:nvPr>
            <p:ph type="title"/>
          </p:nvPr>
        </p:nvSpPr>
        <p:spPr>
          <a:xfrm>
            <a:off x="677334" y="377072"/>
            <a:ext cx="8596668" cy="1553328"/>
          </a:xfrm>
        </p:spPr>
        <p:txBody>
          <a:bodyPr/>
          <a:lstStyle/>
          <a:p>
            <a:r>
              <a:rPr lang="en-GB" dirty="0">
                <a:latin typeface="Comic Sans MS" panose="030F0702030302020204" pitchFamily="66" charset="0"/>
              </a:rPr>
              <a:t>Research methods:</a:t>
            </a:r>
          </a:p>
        </p:txBody>
      </p:sp>
      <p:pic>
        <p:nvPicPr>
          <p:cNvPr id="5" name="Content Placeholder 4">
            <a:extLst>
              <a:ext uri="{FF2B5EF4-FFF2-40B4-BE49-F238E27FC236}">
                <a16:creationId xmlns:a16="http://schemas.microsoft.com/office/drawing/2014/main" id="{AD5D50A8-7257-4A79-8465-872CCA447A5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989589">
            <a:off x="7322807" y="3479565"/>
            <a:ext cx="3586537" cy="2526269"/>
          </a:xfrm>
        </p:spPr>
      </p:pic>
      <p:pic>
        <p:nvPicPr>
          <p:cNvPr id="7" name="Picture 6">
            <a:extLst>
              <a:ext uri="{FF2B5EF4-FFF2-40B4-BE49-F238E27FC236}">
                <a16:creationId xmlns:a16="http://schemas.microsoft.com/office/drawing/2014/main" id="{D13D38E1-E197-44DD-A46F-FACAB0FF59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9589">
            <a:off x="7837058" y="808134"/>
            <a:ext cx="3701368" cy="2507131"/>
          </a:xfrm>
          <a:prstGeom prst="rect">
            <a:avLst/>
          </a:prstGeom>
        </p:spPr>
      </p:pic>
      <p:sp>
        <p:nvSpPr>
          <p:cNvPr id="9" name="TextBox 8">
            <a:extLst>
              <a:ext uri="{FF2B5EF4-FFF2-40B4-BE49-F238E27FC236}">
                <a16:creationId xmlns:a16="http://schemas.microsoft.com/office/drawing/2014/main" id="{1179403A-7EEE-49E7-AA5F-87D299178562}"/>
              </a:ext>
            </a:extLst>
          </p:cNvPr>
          <p:cNvSpPr txBox="1"/>
          <p:nvPr/>
        </p:nvSpPr>
        <p:spPr>
          <a:xfrm>
            <a:off x="656149" y="1315039"/>
            <a:ext cx="6117695" cy="3785652"/>
          </a:xfrm>
          <a:prstGeom prst="rect">
            <a:avLst/>
          </a:prstGeom>
          <a:noFill/>
        </p:spPr>
        <p:txBody>
          <a:bodyPr wrap="square" rtlCol="0">
            <a:spAutoFit/>
          </a:bodyPr>
          <a:lstStyle/>
          <a:p>
            <a:endParaRPr lang="en-GB" sz="2400" b="1"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Pre, mid and post-questionnaires for a focus group of children. </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Pupil focus group interviews.</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Assessing the writing of a focus group of children through three writing tasks, looking at their progress using levels. </a:t>
            </a:r>
          </a:p>
        </p:txBody>
      </p:sp>
      <p:pic>
        <p:nvPicPr>
          <p:cNvPr id="3" name="Recorded Sound">
            <a:hlinkClick r:id="" action="ppaction://media"/>
            <a:extLst>
              <a:ext uri="{FF2B5EF4-FFF2-40B4-BE49-F238E27FC236}">
                <a16:creationId xmlns:a16="http://schemas.microsoft.com/office/drawing/2014/main" id="{58D32581-EAC0-41EF-8609-8CC4AE9A68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3351" y="439656"/>
            <a:ext cx="406400" cy="406400"/>
          </a:xfrm>
          <a:prstGeom prst="rect">
            <a:avLst/>
          </a:prstGeom>
        </p:spPr>
      </p:pic>
    </p:spTree>
    <p:extLst>
      <p:ext uri="{BB962C8B-B14F-4D97-AF65-F5344CB8AC3E}">
        <p14:creationId xmlns:p14="http://schemas.microsoft.com/office/powerpoint/2010/main" val="3701559793"/>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1000"/>
                                        <p:tgtEl>
                                          <p:spTgt spid="9">
                                            <p:txEl>
                                              <p:pRg st="3" end="3"/>
                                            </p:txEl>
                                          </p:spTgt>
                                        </p:tgtEl>
                                      </p:cBhvr>
                                    </p:animEffect>
                                    <p:anim calcmode="lin" valueType="num">
                                      <p:cBhvr>
                                        <p:cTn id="1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1000"/>
                                        <p:tgtEl>
                                          <p:spTgt spid="9">
                                            <p:txEl>
                                              <p:pRg st="5" end="5"/>
                                            </p:txEl>
                                          </p:spTgt>
                                        </p:tgtEl>
                                      </p:cBhvr>
                                    </p:animEffect>
                                    <p:anim calcmode="lin" valueType="num">
                                      <p:cBhvr>
                                        <p:cTn id="2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20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1AFB-A0FD-4EE8-9A0E-D1F0E0BEE625}"/>
              </a:ext>
            </a:extLst>
          </p:cNvPr>
          <p:cNvSpPr>
            <a:spLocks noGrp="1"/>
          </p:cNvSpPr>
          <p:nvPr>
            <p:ph type="title"/>
          </p:nvPr>
        </p:nvSpPr>
        <p:spPr>
          <a:xfrm>
            <a:off x="3665631" y="0"/>
            <a:ext cx="8596668" cy="1320800"/>
          </a:xfrm>
        </p:spPr>
        <p:txBody>
          <a:bodyPr/>
          <a:lstStyle/>
          <a:p>
            <a:r>
              <a:rPr lang="en-GB" dirty="0">
                <a:latin typeface="Comic Sans MS" panose="030F0702030302020204" pitchFamily="66" charset="0"/>
              </a:rPr>
              <a:t>Pre-test questionnaire</a:t>
            </a:r>
          </a:p>
        </p:txBody>
      </p:sp>
      <p:pic>
        <p:nvPicPr>
          <p:cNvPr id="14" name="Content Placeholder 13">
            <a:extLst>
              <a:ext uri="{FF2B5EF4-FFF2-40B4-BE49-F238E27FC236}">
                <a16:creationId xmlns:a16="http://schemas.microsoft.com/office/drawing/2014/main" id="{1DA3A1B5-3451-4CDB-8A27-060E2C3AAC0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1678" y="4824004"/>
            <a:ext cx="5874052" cy="1911448"/>
          </a:xfrm>
        </p:spPr>
      </p:pic>
      <p:pic>
        <p:nvPicPr>
          <p:cNvPr id="18" name="Picture 17">
            <a:extLst>
              <a:ext uri="{FF2B5EF4-FFF2-40B4-BE49-F238E27FC236}">
                <a16:creationId xmlns:a16="http://schemas.microsoft.com/office/drawing/2014/main" id="{00B6054F-13F4-46D5-BB0B-6E13851D5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75" y="732815"/>
            <a:ext cx="5807996" cy="1974951"/>
          </a:xfrm>
          <a:prstGeom prst="rect">
            <a:avLst/>
          </a:prstGeom>
        </p:spPr>
      </p:pic>
      <p:pic>
        <p:nvPicPr>
          <p:cNvPr id="20" name="Picture 19">
            <a:extLst>
              <a:ext uri="{FF2B5EF4-FFF2-40B4-BE49-F238E27FC236}">
                <a16:creationId xmlns:a16="http://schemas.microsoft.com/office/drawing/2014/main" id="{7F28136E-DA27-4B4F-BEAF-B7DA9A13C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022" y="2691388"/>
            <a:ext cx="5823249" cy="1981302"/>
          </a:xfrm>
          <a:prstGeom prst="rect">
            <a:avLst/>
          </a:prstGeom>
        </p:spPr>
      </p:pic>
      <p:pic>
        <p:nvPicPr>
          <p:cNvPr id="22" name="Picture 21">
            <a:extLst>
              <a:ext uri="{FF2B5EF4-FFF2-40B4-BE49-F238E27FC236}">
                <a16:creationId xmlns:a16="http://schemas.microsoft.com/office/drawing/2014/main" id="{BAB5221D-0C7B-4775-875E-180749FA3C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0434" y="1116500"/>
            <a:ext cx="5867702" cy="1955901"/>
          </a:xfrm>
          <a:prstGeom prst="rect">
            <a:avLst/>
          </a:prstGeom>
        </p:spPr>
      </p:pic>
      <p:pic>
        <p:nvPicPr>
          <p:cNvPr id="24" name="Picture 23">
            <a:extLst>
              <a:ext uri="{FF2B5EF4-FFF2-40B4-BE49-F238E27FC236}">
                <a16:creationId xmlns:a16="http://schemas.microsoft.com/office/drawing/2014/main" id="{92E22399-B1BA-4CDF-A2B5-7B984BD4CB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285" y="3429000"/>
            <a:ext cx="6096000" cy="2305168"/>
          </a:xfrm>
          <a:prstGeom prst="rect">
            <a:avLst/>
          </a:prstGeom>
        </p:spPr>
      </p:pic>
      <p:pic>
        <p:nvPicPr>
          <p:cNvPr id="4" name="Recorded Sound">
            <a:hlinkClick r:id="" action="ppaction://media"/>
            <a:extLst>
              <a:ext uri="{FF2B5EF4-FFF2-40B4-BE49-F238E27FC236}">
                <a16:creationId xmlns:a16="http://schemas.microsoft.com/office/drawing/2014/main" id="{02D85B6A-61A4-41F2-9C4B-24A82AFDAD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98911" y="355050"/>
            <a:ext cx="406400" cy="406400"/>
          </a:xfrm>
          <a:prstGeom prst="rect">
            <a:avLst/>
          </a:prstGeom>
        </p:spPr>
      </p:pic>
    </p:spTree>
    <p:extLst>
      <p:ext uri="{BB962C8B-B14F-4D97-AF65-F5344CB8AC3E}">
        <p14:creationId xmlns:p14="http://schemas.microsoft.com/office/powerpoint/2010/main" val="575832480"/>
      </p:ext>
    </p:extLst>
  </p:cSld>
  <p:clrMapOvr>
    <a:masterClrMapping/>
  </p:clrMapOvr>
  <mc:AlternateContent xmlns:mc="http://schemas.openxmlformats.org/markup-compatibility/2006" xmlns:p14="http://schemas.microsoft.com/office/powerpoint/2010/main">
    <mc:Choice Requires="p14">
      <p:transition p14:dur="10" advClick="0" advTm="40000"/>
    </mc:Choice>
    <mc:Fallback xmlns="">
      <p:transition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1D1E98B3209D4493493866D5B8328A" ma:contentTypeVersion="14" ma:contentTypeDescription="Create a new document." ma:contentTypeScope="" ma:versionID="1000314857fab934a3f482c9dc9745ee">
  <xsd:schema xmlns:xsd="http://www.w3.org/2001/XMLSchema" xmlns:xs="http://www.w3.org/2001/XMLSchema" xmlns:p="http://schemas.microsoft.com/office/2006/metadata/properties" xmlns:ns3="fad5256b-9034-4098-a484-2992d39a629e" xmlns:ns4="27233c93-c413-4fbb-a11c-d69fcc6dbe32" targetNamespace="http://schemas.microsoft.com/office/2006/metadata/properties" ma:root="true" ma:fieldsID="084d0b1e78db9d1b7ef6f5476109f1c4" ns3:_="" ns4:_="">
    <xsd:import namespace="fad5256b-9034-4098-a484-2992d39a629e"/>
    <xsd:import namespace="27233c93-c413-4fbb-a11c-d69fcc6dbe3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d5256b-9034-4098-a484-2992d39a6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233c93-c413-4fbb-a11c-d69fcc6dbe3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E85D30-8A7D-41FB-84AD-B4242554B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d5256b-9034-4098-a484-2992d39a629e"/>
    <ds:schemaRef ds:uri="27233c93-c413-4fbb-a11c-d69fcc6dbe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F6F3CC-E033-44BF-BAC0-426241C6029A}">
  <ds:schemaRef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documentManagement/types"/>
    <ds:schemaRef ds:uri="http://www.w3.org/XML/1998/namespace"/>
    <ds:schemaRef ds:uri="27233c93-c413-4fbb-a11c-d69fcc6dbe32"/>
    <ds:schemaRef ds:uri="fad5256b-9034-4098-a484-2992d39a629e"/>
    <ds:schemaRef ds:uri="http://purl.org/dc/dcmitype/"/>
  </ds:schemaRefs>
</ds:datastoreItem>
</file>

<file path=customXml/itemProps3.xml><?xml version="1.0" encoding="utf-8"?>
<ds:datastoreItem xmlns:ds="http://schemas.openxmlformats.org/officeDocument/2006/customXml" ds:itemID="{DE2C813A-7CB2-4291-ABD1-6126AEF8AB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1592</TotalTime>
  <Words>1797</Words>
  <Application>Microsoft Office PowerPoint</Application>
  <PresentationFormat>Widescreen</PresentationFormat>
  <Paragraphs>117</Paragraphs>
  <Slides>20</Slides>
  <Notes>0</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Comic Sans MS</vt:lpstr>
      <vt:lpstr>Trebuchet MS</vt:lpstr>
      <vt:lpstr>Wingdings 3</vt:lpstr>
      <vt:lpstr>Facet</vt:lpstr>
      <vt:lpstr>St. Padarn’s RC Primary School’s research enquiry</vt:lpstr>
      <vt:lpstr>What we wanted to find out:</vt:lpstr>
      <vt:lpstr>PowerPoint Presentation</vt:lpstr>
      <vt:lpstr>Higher Order Reading Skills*: </vt:lpstr>
      <vt:lpstr>How we taught the HORs:</vt:lpstr>
      <vt:lpstr>Prediction and Questioning</vt:lpstr>
      <vt:lpstr>Clarification and Summarising</vt:lpstr>
      <vt:lpstr>Research methods:</vt:lpstr>
      <vt:lpstr>Pre-test questionnaire</vt:lpstr>
      <vt:lpstr>Mid-test questionnaire</vt:lpstr>
      <vt:lpstr>Post-test questionnaire</vt:lpstr>
      <vt:lpstr>Focus group pupil interviews</vt:lpstr>
      <vt:lpstr>Responses </vt:lpstr>
      <vt:lpstr>PowerPoint Presentation</vt:lpstr>
      <vt:lpstr>Analysis of results</vt:lpstr>
      <vt:lpstr>The challenges faced:  There was an impact of remote learning on tasks specific for the research – some children did not complete the second task due to home learning, so comparisons were made between the first and third tasks only as not all data for the second task was available.   Remote learning also impacted the delivery and inclusion of the skills during the second task – it was much more difficult to revisit and practise these through remote learning and some pupils did not attend the sessions.   The second lockdown also delayed the start of the enquiry so the timescales remained tight from start to finish.  A couple of the teachers had not been involved in running a research-led enquiry previously so it was a steep learning curve for them.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Padarn’s research enquiry.</dc:title>
  <dc:creator>Cordelia Noor Kenyon-Jones</dc:creator>
  <cp:lastModifiedBy>E Brophy (Ysgol Gynradd Gatholig Padarn Sant)</cp:lastModifiedBy>
  <cp:revision>89</cp:revision>
  <dcterms:created xsi:type="dcterms:W3CDTF">2021-06-21T10:37:21Z</dcterms:created>
  <dcterms:modified xsi:type="dcterms:W3CDTF">2022-03-08T19:35:50Z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0x010100031D1E98B3209D4493493866D5B8328A</vt:lpwstr>
  </property>
</Properties>
</file>