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3" r:id="rId6"/>
    <p:sldId id="260" r:id="rId7"/>
    <p:sldId id="262" r:id="rId8"/>
    <p:sldId id="258" r:id="rId9"/>
    <p:sldId id="257" r:id="rId10"/>
    <p:sldId id="276" r:id="rId11"/>
    <p:sldId id="265" r:id="rId12"/>
    <p:sldId id="266" r:id="rId13"/>
    <p:sldId id="277" r:id="rId14"/>
    <p:sldId id="267" r:id="rId15"/>
    <p:sldId id="268" r:id="rId16"/>
    <p:sldId id="269" r:id="rId17"/>
    <p:sldId id="270" r:id="rId18"/>
    <p:sldId id="264" r:id="rId19"/>
    <p:sldId id="259" r:id="rId20"/>
    <p:sldId id="273" r:id="rId21"/>
    <p:sldId id="274" r:id="rId22"/>
    <p:sldId id="275" r:id="rId23"/>
    <p:sldId id="278" r:id="rId24"/>
    <p:sldId id="279" r:id="rId25"/>
    <p:sldId id="285" r:id="rId26"/>
    <p:sldId id="271" r:id="rId27"/>
    <p:sldId id="283" r:id="rId28"/>
    <p:sldId id="282" r:id="rId29"/>
    <p:sldId id="286" r:id="rId30"/>
    <p:sldId id="281" r:id="rId31"/>
    <p:sldId id="280"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90F24-B970-431A-AA68-8E5D88608616}" v="134" dt="2023-06-22T19:21:53.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1ED21-FFB1-4788-8C1C-76C88284E87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BAAFCD8-B8BD-4142-A206-CD2DE8C47B78}">
      <dgm:prSet/>
      <dgm:spPr/>
      <dgm:t>
        <a:bodyPr/>
        <a:lstStyle/>
        <a:p>
          <a:r>
            <a:rPr lang="en-GB">
              <a:latin typeface="Amasis MT Pro Light"/>
            </a:rPr>
            <a:t>Although our research is continuing - so far, we have found that the children are really enjoying having access to more literacy resources that represent them and their realities better.</a:t>
          </a:r>
          <a:endParaRPr lang="en-US">
            <a:latin typeface="Amasis MT Pro Light"/>
          </a:endParaRPr>
        </a:p>
      </dgm:t>
    </dgm:pt>
    <dgm:pt modelId="{6F57E259-3505-4AB1-B605-05D829F58FC8}" type="parTrans" cxnId="{183B9C27-0ACD-4717-8F36-8E21886C2EFF}">
      <dgm:prSet/>
      <dgm:spPr/>
      <dgm:t>
        <a:bodyPr/>
        <a:lstStyle/>
        <a:p>
          <a:endParaRPr lang="en-US"/>
        </a:p>
      </dgm:t>
    </dgm:pt>
    <dgm:pt modelId="{F618ACA0-CA50-4E44-A425-9970F941C170}" type="sibTrans" cxnId="{183B9C27-0ACD-4717-8F36-8E21886C2EFF}">
      <dgm:prSet/>
      <dgm:spPr/>
      <dgm:t>
        <a:bodyPr/>
        <a:lstStyle/>
        <a:p>
          <a:endParaRPr lang="en-US"/>
        </a:p>
      </dgm:t>
    </dgm:pt>
    <dgm:pt modelId="{D2067675-1666-45AA-B64D-0898F7F3FD23}">
      <dgm:prSet/>
      <dgm:spPr/>
      <dgm:t>
        <a:bodyPr/>
        <a:lstStyle/>
        <a:p>
          <a:pPr rtl="0"/>
          <a:r>
            <a:rPr lang="en-GB">
              <a:latin typeface="Amasis MT Pro Light"/>
            </a:rPr>
            <a:t>We will continue to source literature resources (including audio books) that represent all the children as best as possible in our school, to encourage our children to celebrate themselves and our community in all its </a:t>
          </a:r>
          <a:r>
            <a:rPr lang="en-GB" dirty="0">
              <a:latin typeface="Amasis MT Pro Light"/>
            </a:rPr>
            <a:t>diversity.</a:t>
          </a:r>
          <a:endParaRPr lang="en-US" dirty="0">
            <a:latin typeface="Amasis MT Pro Light"/>
          </a:endParaRPr>
        </a:p>
      </dgm:t>
    </dgm:pt>
    <dgm:pt modelId="{8CF58E3D-4FEA-45FC-B4B8-20D577D2305F}" type="parTrans" cxnId="{D85ED9A8-19F4-4741-9F9C-75D38C575453}">
      <dgm:prSet/>
      <dgm:spPr/>
      <dgm:t>
        <a:bodyPr/>
        <a:lstStyle/>
        <a:p>
          <a:endParaRPr lang="en-US"/>
        </a:p>
      </dgm:t>
    </dgm:pt>
    <dgm:pt modelId="{AE8B2C41-22B0-4D96-AB16-FCD729E39855}" type="sibTrans" cxnId="{D85ED9A8-19F4-4741-9F9C-75D38C575453}">
      <dgm:prSet/>
      <dgm:spPr/>
      <dgm:t>
        <a:bodyPr/>
        <a:lstStyle/>
        <a:p>
          <a:endParaRPr lang="en-US"/>
        </a:p>
      </dgm:t>
    </dgm:pt>
    <dgm:pt modelId="{BD2A25BC-797B-48E6-ADD1-CDF7FA5AA443}">
      <dgm:prSet/>
      <dgm:spPr/>
      <dgm:t>
        <a:bodyPr/>
        <a:lstStyle/>
        <a:p>
          <a:pPr rtl="0"/>
          <a:r>
            <a:rPr lang="en-GB">
              <a:latin typeface="Amasis MT Pro Light"/>
            </a:rPr>
            <a:t>Our aim for this research is to help our school understand how we can continue to create an environment that is inclusive and encourages multilingualism.</a:t>
          </a:r>
          <a:endParaRPr lang="en-GB" dirty="0">
            <a:latin typeface="Amasis MT Pro Light"/>
            <a:ea typeface="Calibri Light"/>
            <a:cs typeface="Calibri Light"/>
          </a:endParaRPr>
        </a:p>
      </dgm:t>
    </dgm:pt>
    <dgm:pt modelId="{C247DB65-0DFF-40BE-AE82-5A86F4B1AC72}" type="parTrans" cxnId="{1E809713-5E2C-4198-9C7A-3A180FE7ED30}">
      <dgm:prSet/>
      <dgm:spPr/>
      <dgm:t>
        <a:bodyPr/>
        <a:lstStyle/>
        <a:p>
          <a:endParaRPr lang="en-US"/>
        </a:p>
      </dgm:t>
    </dgm:pt>
    <dgm:pt modelId="{1651D726-A96B-464F-9532-69E4EEDE150B}" type="sibTrans" cxnId="{1E809713-5E2C-4198-9C7A-3A180FE7ED30}">
      <dgm:prSet/>
      <dgm:spPr/>
      <dgm:t>
        <a:bodyPr/>
        <a:lstStyle/>
        <a:p>
          <a:endParaRPr lang="en-US"/>
        </a:p>
      </dgm:t>
    </dgm:pt>
    <dgm:pt modelId="{D9068705-55E1-442A-B70E-F7FD8C605592}" type="pres">
      <dgm:prSet presAssocID="{5C51ED21-FFB1-4788-8C1C-76C88284E870}" presName="vert0" presStyleCnt="0">
        <dgm:presLayoutVars>
          <dgm:dir/>
          <dgm:animOne val="branch"/>
          <dgm:animLvl val="lvl"/>
        </dgm:presLayoutVars>
      </dgm:prSet>
      <dgm:spPr/>
    </dgm:pt>
    <dgm:pt modelId="{3939221C-90E7-4CAD-A91A-917C49A4554D}" type="pres">
      <dgm:prSet presAssocID="{BBAAFCD8-B8BD-4142-A206-CD2DE8C47B78}" presName="thickLine" presStyleLbl="alignNode1" presStyleIdx="0" presStyleCnt="3"/>
      <dgm:spPr/>
    </dgm:pt>
    <dgm:pt modelId="{1B58BE7F-4262-402D-98AE-824470E6EAB7}" type="pres">
      <dgm:prSet presAssocID="{BBAAFCD8-B8BD-4142-A206-CD2DE8C47B78}" presName="horz1" presStyleCnt="0"/>
      <dgm:spPr/>
    </dgm:pt>
    <dgm:pt modelId="{3DAC2728-9193-40EE-9743-0F561E6578C8}" type="pres">
      <dgm:prSet presAssocID="{BBAAFCD8-B8BD-4142-A206-CD2DE8C47B78}" presName="tx1" presStyleLbl="revTx" presStyleIdx="0" presStyleCnt="3"/>
      <dgm:spPr/>
    </dgm:pt>
    <dgm:pt modelId="{75FA566B-8F49-4824-BD59-8AEE3A34E53B}" type="pres">
      <dgm:prSet presAssocID="{BBAAFCD8-B8BD-4142-A206-CD2DE8C47B78}" presName="vert1" presStyleCnt="0"/>
      <dgm:spPr/>
    </dgm:pt>
    <dgm:pt modelId="{D3F865C9-F568-44FA-B141-D226D7DDBBE3}" type="pres">
      <dgm:prSet presAssocID="{D2067675-1666-45AA-B64D-0898F7F3FD23}" presName="thickLine" presStyleLbl="alignNode1" presStyleIdx="1" presStyleCnt="3"/>
      <dgm:spPr/>
    </dgm:pt>
    <dgm:pt modelId="{D164273D-0AD3-4F2C-B7F9-AD4D960EB8BF}" type="pres">
      <dgm:prSet presAssocID="{D2067675-1666-45AA-B64D-0898F7F3FD23}" presName="horz1" presStyleCnt="0"/>
      <dgm:spPr/>
    </dgm:pt>
    <dgm:pt modelId="{157A66B4-26AB-4EA6-B609-5E971C52BD0E}" type="pres">
      <dgm:prSet presAssocID="{D2067675-1666-45AA-B64D-0898F7F3FD23}" presName="tx1" presStyleLbl="revTx" presStyleIdx="1" presStyleCnt="3"/>
      <dgm:spPr/>
    </dgm:pt>
    <dgm:pt modelId="{F1221FC1-087F-45F4-94BD-2121DAC1E552}" type="pres">
      <dgm:prSet presAssocID="{D2067675-1666-45AA-B64D-0898F7F3FD23}" presName="vert1" presStyleCnt="0"/>
      <dgm:spPr/>
    </dgm:pt>
    <dgm:pt modelId="{9A001F65-4259-4698-B2B2-C83D1E1BD980}" type="pres">
      <dgm:prSet presAssocID="{BD2A25BC-797B-48E6-ADD1-CDF7FA5AA443}" presName="thickLine" presStyleLbl="alignNode1" presStyleIdx="2" presStyleCnt="3"/>
      <dgm:spPr/>
    </dgm:pt>
    <dgm:pt modelId="{16A45328-BE06-46C5-AB8E-745EC1BE54B5}" type="pres">
      <dgm:prSet presAssocID="{BD2A25BC-797B-48E6-ADD1-CDF7FA5AA443}" presName="horz1" presStyleCnt="0"/>
      <dgm:spPr/>
    </dgm:pt>
    <dgm:pt modelId="{2CFC8845-852C-499A-B311-EE1C1671B95B}" type="pres">
      <dgm:prSet presAssocID="{BD2A25BC-797B-48E6-ADD1-CDF7FA5AA443}" presName="tx1" presStyleLbl="revTx" presStyleIdx="2" presStyleCnt="3"/>
      <dgm:spPr/>
    </dgm:pt>
    <dgm:pt modelId="{E86034DE-5E8C-4038-9A93-08330781F3AD}" type="pres">
      <dgm:prSet presAssocID="{BD2A25BC-797B-48E6-ADD1-CDF7FA5AA443}" presName="vert1" presStyleCnt="0"/>
      <dgm:spPr/>
    </dgm:pt>
  </dgm:ptLst>
  <dgm:cxnLst>
    <dgm:cxn modelId="{1E809713-5E2C-4198-9C7A-3A180FE7ED30}" srcId="{5C51ED21-FFB1-4788-8C1C-76C88284E870}" destId="{BD2A25BC-797B-48E6-ADD1-CDF7FA5AA443}" srcOrd="2" destOrd="0" parTransId="{C247DB65-0DFF-40BE-AE82-5A86F4B1AC72}" sibTransId="{1651D726-A96B-464F-9532-69E4EEDE150B}"/>
    <dgm:cxn modelId="{183B9C27-0ACD-4717-8F36-8E21886C2EFF}" srcId="{5C51ED21-FFB1-4788-8C1C-76C88284E870}" destId="{BBAAFCD8-B8BD-4142-A206-CD2DE8C47B78}" srcOrd="0" destOrd="0" parTransId="{6F57E259-3505-4AB1-B605-05D829F58FC8}" sibTransId="{F618ACA0-CA50-4E44-A425-9970F941C170}"/>
    <dgm:cxn modelId="{BED43E2A-4B2C-4A2C-A128-853F32F978DD}" type="presOf" srcId="{BBAAFCD8-B8BD-4142-A206-CD2DE8C47B78}" destId="{3DAC2728-9193-40EE-9743-0F561E6578C8}" srcOrd="0" destOrd="0" presId="urn:microsoft.com/office/officeart/2008/layout/LinedList"/>
    <dgm:cxn modelId="{4FF56C34-096A-48F7-8E96-3CB31CD51792}" type="presOf" srcId="{D2067675-1666-45AA-B64D-0898F7F3FD23}" destId="{157A66B4-26AB-4EA6-B609-5E971C52BD0E}" srcOrd="0" destOrd="0" presId="urn:microsoft.com/office/officeart/2008/layout/LinedList"/>
    <dgm:cxn modelId="{30D94B5C-180E-4451-A076-89FAE99E4751}" type="presOf" srcId="{BD2A25BC-797B-48E6-ADD1-CDF7FA5AA443}" destId="{2CFC8845-852C-499A-B311-EE1C1671B95B}" srcOrd="0" destOrd="0" presId="urn:microsoft.com/office/officeart/2008/layout/LinedList"/>
    <dgm:cxn modelId="{FDD5CF80-72AD-465C-AA26-A44F36C954F5}" type="presOf" srcId="{5C51ED21-FFB1-4788-8C1C-76C88284E870}" destId="{D9068705-55E1-442A-B70E-F7FD8C605592}" srcOrd="0" destOrd="0" presId="urn:microsoft.com/office/officeart/2008/layout/LinedList"/>
    <dgm:cxn modelId="{D85ED9A8-19F4-4741-9F9C-75D38C575453}" srcId="{5C51ED21-FFB1-4788-8C1C-76C88284E870}" destId="{D2067675-1666-45AA-B64D-0898F7F3FD23}" srcOrd="1" destOrd="0" parTransId="{8CF58E3D-4FEA-45FC-B4B8-20D577D2305F}" sibTransId="{AE8B2C41-22B0-4D96-AB16-FCD729E39855}"/>
    <dgm:cxn modelId="{04B33928-D010-415F-A618-25A5869506E6}" type="presParOf" srcId="{D9068705-55E1-442A-B70E-F7FD8C605592}" destId="{3939221C-90E7-4CAD-A91A-917C49A4554D}" srcOrd="0" destOrd="0" presId="urn:microsoft.com/office/officeart/2008/layout/LinedList"/>
    <dgm:cxn modelId="{649B09F1-745A-4458-8169-779487C3835C}" type="presParOf" srcId="{D9068705-55E1-442A-B70E-F7FD8C605592}" destId="{1B58BE7F-4262-402D-98AE-824470E6EAB7}" srcOrd="1" destOrd="0" presId="urn:microsoft.com/office/officeart/2008/layout/LinedList"/>
    <dgm:cxn modelId="{B9934151-FDA9-4AFA-B556-FB4C087844CE}" type="presParOf" srcId="{1B58BE7F-4262-402D-98AE-824470E6EAB7}" destId="{3DAC2728-9193-40EE-9743-0F561E6578C8}" srcOrd="0" destOrd="0" presId="urn:microsoft.com/office/officeart/2008/layout/LinedList"/>
    <dgm:cxn modelId="{6E7F04B9-79EE-43D7-904F-AB5CB9252AFA}" type="presParOf" srcId="{1B58BE7F-4262-402D-98AE-824470E6EAB7}" destId="{75FA566B-8F49-4824-BD59-8AEE3A34E53B}" srcOrd="1" destOrd="0" presId="urn:microsoft.com/office/officeart/2008/layout/LinedList"/>
    <dgm:cxn modelId="{36D814A8-1823-4586-8D83-35D4B23F0B51}" type="presParOf" srcId="{D9068705-55E1-442A-B70E-F7FD8C605592}" destId="{D3F865C9-F568-44FA-B141-D226D7DDBBE3}" srcOrd="2" destOrd="0" presId="urn:microsoft.com/office/officeart/2008/layout/LinedList"/>
    <dgm:cxn modelId="{8F7588CF-B141-48EE-9354-065B9981934C}" type="presParOf" srcId="{D9068705-55E1-442A-B70E-F7FD8C605592}" destId="{D164273D-0AD3-4F2C-B7F9-AD4D960EB8BF}" srcOrd="3" destOrd="0" presId="urn:microsoft.com/office/officeart/2008/layout/LinedList"/>
    <dgm:cxn modelId="{143CDA74-349D-4BE4-B22D-03F804A89914}" type="presParOf" srcId="{D164273D-0AD3-4F2C-B7F9-AD4D960EB8BF}" destId="{157A66B4-26AB-4EA6-B609-5E971C52BD0E}" srcOrd="0" destOrd="0" presId="urn:microsoft.com/office/officeart/2008/layout/LinedList"/>
    <dgm:cxn modelId="{5A2F0C4C-5196-4156-9671-9BB7DA006B07}" type="presParOf" srcId="{D164273D-0AD3-4F2C-B7F9-AD4D960EB8BF}" destId="{F1221FC1-087F-45F4-94BD-2121DAC1E552}" srcOrd="1" destOrd="0" presId="urn:microsoft.com/office/officeart/2008/layout/LinedList"/>
    <dgm:cxn modelId="{2DB0E349-8296-4559-A7BF-D1F64B178C63}" type="presParOf" srcId="{D9068705-55E1-442A-B70E-F7FD8C605592}" destId="{9A001F65-4259-4698-B2B2-C83D1E1BD980}" srcOrd="4" destOrd="0" presId="urn:microsoft.com/office/officeart/2008/layout/LinedList"/>
    <dgm:cxn modelId="{69101CA8-BAC3-48DB-9FE3-FF82DDD0ECB1}" type="presParOf" srcId="{D9068705-55E1-442A-B70E-F7FD8C605592}" destId="{16A45328-BE06-46C5-AB8E-745EC1BE54B5}" srcOrd="5" destOrd="0" presId="urn:microsoft.com/office/officeart/2008/layout/LinedList"/>
    <dgm:cxn modelId="{802B6051-3A92-45D7-A5E5-D57B1C38665E}" type="presParOf" srcId="{16A45328-BE06-46C5-AB8E-745EC1BE54B5}" destId="{2CFC8845-852C-499A-B311-EE1C1671B95B}" srcOrd="0" destOrd="0" presId="urn:microsoft.com/office/officeart/2008/layout/LinedList"/>
    <dgm:cxn modelId="{2E1621A6-BFB8-4547-9435-6066C3F2C681}" type="presParOf" srcId="{16A45328-BE06-46C5-AB8E-745EC1BE54B5}" destId="{E86034DE-5E8C-4038-9A93-08330781F3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A47FE-3B0B-470B-8761-76F171E90C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D3FE73-5A1E-4B9B-B1DE-AA8DDEEB77BE}">
      <dgm:prSet/>
      <dgm:spPr/>
      <dgm:t>
        <a:bodyPr/>
        <a:lstStyle/>
        <a:p>
          <a:r>
            <a:rPr lang="en-GB" b="1" dirty="0">
              <a:latin typeface="Amasis MT Pro"/>
            </a:rPr>
            <a:t>As a reflexive research process, we have discovered there is so much more to explore…</a:t>
          </a:r>
          <a:endParaRPr lang="en-US" dirty="0">
            <a:latin typeface="Amasis MT Pro"/>
          </a:endParaRPr>
        </a:p>
      </dgm:t>
    </dgm:pt>
    <dgm:pt modelId="{48E50BE6-8A2F-4AF8-BB8F-31D5290F834E}" type="parTrans" cxnId="{99FCFF56-89A9-4A85-9551-FF0A246BDEFF}">
      <dgm:prSet/>
      <dgm:spPr/>
      <dgm:t>
        <a:bodyPr/>
        <a:lstStyle/>
        <a:p>
          <a:endParaRPr lang="en-US"/>
        </a:p>
      </dgm:t>
    </dgm:pt>
    <dgm:pt modelId="{F100B03C-696E-4230-84FA-2AA3CA978901}" type="sibTrans" cxnId="{99FCFF56-89A9-4A85-9551-FF0A246BDEFF}">
      <dgm:prSet/>
      <dgm:spPr/>
      <dgm:t>
        <a:bodyPr/>
        <a:lstStyle/>
        <a:p>
          <a:endParaRPr lang="en-US"/>
        </a:p>
      </dgm:t>
    </dgm:pt>
    <dgm:pt modelId="{7BD060A8-CAE9-47F1-8920-A8495B1A0319}">
      <dgm:prSet/>
      <dgm:spPr/>
      <dgm:t>
        <a:bodyPr/>
        <a:lstStyle/>
        <a:p>
          <a:r>
            <a:rPr lang="en-GB" b="1">
              <a:latin typeface="Amasis MT Pro"/>
            </a:rPr>
            <a:t>We would like to involve parents  to gain a better understanding of how we can encourage reading in a variety of languages at school. </a:t>
          </a:r>
          <a:endParaRPr lang="en-US">
            <a:latin typeface="Amasis MT Pro"/>
          </a:endParaRPr>
        </a:p>
      </dgm:t>
    </dgm:pt>
    <dgm:pt modelId="{C4045DA7-04D7-4B91-8A3F-E861D60BEA2D}" type="parTrans" cxnId="{C977B7CA-3F23-4049-B8A9-F06DF99CE2D7}">
      <dgm:prSet/>
      <dgm:spPr/>
      <dgm:t>
        <a:bodyPr/>
        <a:lstStyle/>
        <a:p>
          <a:endParaRPr lang="en-US"/>
        </a:p>
      </dgm:t>
    </dgm:pt>
    <dgm:pt modelId="{8FA889CC-608C-4C01-A24D-F77D1D4046A0}" type="sibTrans" cxnId="{C977B7CA-3F23-4049-B8A9-F06DF99CE2D7}">
      <dgm:prSet/>
      <dgm:spPr/>
      <dgm:t>
        <a:bodyPr/>
        <a:lstStyle/>
        <a:p>
          <a:endParaRPr lang="en-US"/>
        </a:p>
      </dgm:t>
    </dgm:pt>
    <dgm:pt modelId="{4B0D25BB-6C52-4322-B903-EF2A9B90D368}">
      <dgm:prSet/>
      <dgm:spPr/>
      <dgm:t>
        <a:bodyPr/>
        <a:lstStyle/>
        <a:p>
          <a:r>
            <a:rPr lang="en-GB" b="1">
              <a:latin typeface="Amasis MT Pro"/>
            </a:rPr>
            <a:t>To explore the impact this has on their language use amongst peers in school also.</a:t>
          </a:r>
          <a:endParaRPr lang="en-US">
            <a:latin typeface="Amasis MT Pro"/>
          </a:endParaRPr>
        </a:p>
      </dgm:t>
    </dgm:pt>
    <dgm:pt modelId="{0F11FD9A-C0C1-484C-A0AA-9C5274536A18}" type="parTrans" cxnId="{72093903-8C54-4ACC-B93D-D2475804F824}">
      <dgm:prSet/>
      <dgm:spPr/>
      <dgm:t>
        <a:bodyPr/>
        <a:lstStyle/>
        <a:p>
          <a:endParaRPr lang="en-US"/>
        </a:p>
      </dgm:t>
    </dgm:pt>
    <dgm:pt modelId="{B53D6D8D-F74B-4B7A-A033-DCF00481A500}" type="sibTrans" cxnId="{72093903-8C54-4ACC-B93D-D2475804F824}">
      <dgm:prSet/>
      <dgm:spPr/>
      <dgm:t>
        <a:bodyPr/>
        <a:lstStyle/>
        <a:p>
          <a:endParaRPr lang="en-US"/>
        </a:p>
      </dgm:t>
    </dgm:pt>
    <dgm:pt modelId="{3F5A515D-9D74-4C08-BF37-F9AD97904CD1}">
      <dgm:prSet/>
      <dgm:spPr/>
      <dgm:t>
        <a:bodyPr/>
        <a:lstStyle/>
        <a:p>
          <a:r>
            <a:rPr lang="en-GB" b="1" dirty="0">
              <a:latin typeface="Amasis MT Pro"/>
            </a:rPr>
            <a:t>How does reflecting their realities through literacy resources affect their learning?</a:t>
          </a:r>
          <a:endParaRPr lang="en-US" dirty="0">
            <a:latin typeface="Amasis MT Pro"/>
          </a:endParaRPr>
        </a:p>
      </dgm:t>
    </dgm:pt>
    <dgm:pt modelId="{F96E1293-6BF6-4BC2-9D38-A14043EE791E}" type="parTrans" cxnId="{9A57051C-C61A-4465-A54C-618DE3A143B4}">
      <dgm:prSet/>
      <dgm:spPr/>
      <dgm:t>
        <a:bodyPr/>
        <a:lstStyle/>
        <a:p>
          <a:endParaRPr lang="en-US"/>
        </a:p>
      </dgm:t>
    </dgm:pt>
    <dgm:pt modelId="{75405CE7-C397-46E3-8B7D-4398D0BBCD36}" type="sibTrans" cxnId="{9A57051C-C61A-4465-A54C-618DE3A143B4}">
      <dgm:prSet/>
      <dgm:spPr/>
      <dgm:t>
        <a:bodyPr/>
        <a:lstStyle/>
        <a:p>
          <a:endParaRPr lang="en-US"/>
        </a:p>
      </dgm:t>
    </dgm:pt>
    <dgm:pt modelId="{E0BA0356-D332-41D7-85A9-B6F6E25D5A19}" type="pres">
      <dgm:prSet presAssocID="{12EA47FE-3B0B-470B-8761-76F171E90C35}" presName="vert0" presStyleCnt="0">
        <dgm:presLayoutVars>
          <dgm:dir/>
          <dgm:animOne val="branch"/>
          <dgm:animLvl val="lvl"/>
        </dgm:presLayoutVars>
      </dgm:prSet>
      <dgm:spPr/>
    </dgm:pt>
    <dgm:pt modelId="{ABF2908B-7C3B-4434-BCD5-819D6301E36E}" type="pres">
      <dgm:prSet presAssocID="{12D3FE73-5A1E-4B9B-B1DE-AA8DDEEB77BE}" presName="thickLine" presStyleLbl="alignNode1" presStyleIdx="0" presStyleCnt="4"/>
      <dgm:spPr/>
    </dgm:pt>
    <dgm:pt modelId="{7569499E-97ED-4F4B-9DBC-8F3D981C9E6E}" type="pres">
      <dgm:prSet presAssocID="{12D3FE73-5A1E-4B9B-B1DE-AA8DDEEB77BE}" presName="horz1" presStyleCnt="0"/>
      <dgm:spPr/>
    </dgm:pt>
    <dgm:pt modelId="{1D18338D-3431-4DA0-9E2E-C8BA64262ABD}" type="pres">
      <dgm:prSet presAssocID="{12D3FE73-5A1E-4B9B-B1DE-AA8DDEEB77BE}" presName="tx1" presStyleLbl="revTx" presStyleIdx="0" presStyleCnt="4"/>
      <dgm:spPr/>
    </dgm:pt>
    <dgm:pt modelId="{9377AE2E-04D0-4BBB-A745-E65B6DFD9576}" type="pres">
      <dgm:prSet presAssocID="{12D3FE73-5A1E-4B9B-B1DE-AA8DDEEB77BE}" presName="vert1" presStyleCnt="0"/>
      <dgm:spPr/>
    </dgm:pt>
    <dgm:pt modelId="{F07DD118-753A-406C-B24D-2B5645B7B600}" type="pres">
      <dgm:prSet presAssocID="{7BD060A8-CAE9-47F1-8920-A8495B1A0319}" presName="thickLine" presStyleLbl="alignNode1" presStyleIdx="1" presStyleCnt="4"/>
      <dgm:spPr/>
    </dgm:pt>
    <dgm:pt modelId="{79FC1377-9ECA-4312-AF5F-95916502D4E4}" type="pres">
      <dgm:prSet presAssocID="{7BD060A8-CAE9-47F1-8920-A8495B1A0319}" presName="horz1" presStyleCnt="0"/>
      <dgm:spPr/>
    </dgm:pt>
    <dgm:pt modelId="{FECEEA0F-9492-4B6F-9F5C-290C3F8B4848}" type="pres">
      <dgm:prSet presAssocID="{7BD060A8-CAE9-47F1-8920-A8495B1A0319}" presName="tx1" presStyleLbl="revTx" presStyleIdx="1" presStyleCnt="4"/>
      <dgm:spPr/>
    </dgm:pt>
    <dgm:pt modelId="{DDB16B7A-2147-4373-B533-1A4EFDD6C980}" type="pres">
      <dgm:prSet presAssocID="{7BD060A8-CAE9-47F1-8920-A8495B1A0319}" presName="vert1" presStyleCnt="0"/>
      <dgm:spPr/>
    </dgm:pt>
    <dgm:pt modelId="{80953D78-EBD6-48BA-888B-D11FF667D8E5}" type="pres">
      <dgm:prSet presAssocID="{4B0D25BB-6C52-4322-B903-EF2A9B90D368}" presName="thickLine" presStyleLbl="alignNode1" presStyleIdx="2" presStyleCnt="4"/>
      <dgm:spPr/>
    </dgm:pt>
    <dgm:pt modelId="{9FF6477C-122C-4D40-A5AE-BA18D76ED022}" type="pres">
      <dgm:prSet presAssocID="{4B0D25BB-6C52-4322-B903-EF2A9B90D368}" presName="horz1" presStyleCnt="0"/>
      <dgm:spPr/>
    </dgm:pt>
    <dgm:pt modelId="{388C3CAA-CCB3-464B-A5C5-067EB4885E8E}" type="pres">
      <dgm:prSet presAssocID="{4B0D25BB-6C52-4322-B903-EF2A9B90D368}" presName="tx1" presStyleLbl="revTx" presStyleIdx="2" presStyleCnt="4"/>
      <dgm:spPr/>
    </dgm:pt>
    <dgm:pt modelId="{19BA7EE3-7668-499D-9A16-C318D08FD361}" type="pres">
      <dgm:prSet presAssocID="{4B0D25BB-6C52-4322-B903-EF2A9B90D368}" presName="vert1" presStyleCnt="0"/>
      <dgm:spPr/>
    </dgm:pt>
    <dgm:pt modelId="{28763D41-1277-4572-B40D-DEB786EB863F}" type="pres">
      <dgm:prSet presAssocID="{3F5A515D-9D74-4C08-BF37-F9AD97904CD1}" presName="thickLine" presStyleLbl="alignNode1" presStyleIdx="3" presStyleCnt="4"/>
      <dgm:spPr/>
    </dgm:pt>
    <dgm:pt modelId="{6027079D-6D2C-4C56-A85E-865C4A2D1F06}" type="pres">
      <dgm:prSet presAssocID="{3F5A515D-9D74-4C08-BF37-F9AD97904CD1}" presName="horz1" presStyleCnt="0"/>
      <dgm:spPr/>
    </dgm:pt>
    <dgm:pt modelId="{3C3F394E-1996-45D7-9D83-B19DB593941C}" type="pres">
      <dgm:prSet presAssocID="{3F5A515D-9D74-4C08-BF37-F9AD97904CD1}" presName="tx1" presStyleLbl="revTx" presStyleIdx="3" presStyleCnt="4"/>
      <dgm:spPr/>
    </dgm:pt>
    <dgm:pt modelId="{91C8C20F-E7B6-472B-9DC5-AF9CE9EFD5A5}" type="pres">
      <dgm:prSet presAssocID="{3F5A515D-9D74-4C08-BF37-F9AD97904CD1}" presName="vert1" presStyleCnt="0"/>
      <dgm:spPr/>
    </dgm:pt>
  </dgm:ptLst>
  <dgm:cxnLst>
    <dgm:cxn modelId="{72093903-8C54-4ACC-B93D-D2475804F824}" srcId="{12EA47FE-3B0B-470B-8761-76F171E90C35}" destId="{4B0D25BB-6C52-4322-B903-EF2A9B90D368}" srcOrd="2" destOrd="0" parTransId="{0F11FD9A-C0C1-484C-A0AA-9C5274536A18}" sibTransId="{B53D6D8D-F74B-4B7A-A033-DCF00481A500}"/>
    <dgm:cxn modelId="{5745B211-18FD-4AF5-A584-91EC261DB158}" type="presOf" srcId="{12EA47FE-3B0B-470B-8761-76F171E90C35}" destId="{E0BA0356-D332-41D7-85A9-B6F6E25D5A19}" srcOrd="0" destOrd="0" presId="urn:microsoft.com/office/officeart/2008/layout/LinedList"/>
    <dgm:cxn modelId="{9A57051C-C61A-4465-A54C-618DE3A143B4}" srcId="{12EA47FE-3B0B-470B-8761-76F171E90C35}" destId="{3F5A515D-9D74-4C08-BF37-F9AD97904CD1}" srcOrd="3" destOrd="0" parTransId="{F96E1293-6BF6-4BC2-9D38-A14043EE791E}" sibTransId="{75405CE7-C397-46E3-8B7D-4398D0BBCD36}"/>
    <dgm:cxn modelId="{3CE35A1C-C08A-43F4-AF7C-CDF07F422C12}" type="presOf" srcId="{12D3FE73-5A1E-4B9B-B1DE-AA8DDEEB77BE}" destId="{1D18338D-3431-4DA0-9E2E-C8BA64262ABD}" srcOrd="0" destOrd="0" presId="urn:microsoft.com/office/officeart/2008/layout/LinedList"/>
    <dgm:cxn modelId="{99FCFF56-89A9-4A85-9551-FF0A246BDEFF}" srcId="{12EA47FE-3B0B-470B-8761-76F171E90C35}" destId="{12D3FE73-5A1E-4B9B-B1DE-AA8DDEEB77BE}" srcOrd="0" destOrd="0" parTransId="{48E50BE6-8A2F-4AF8-BB8F-31D5290F834E}" sibTransId="{F100B03C-696E-4230-84FA-2AA3CA978901}"/>
    <dgm:cxn modelId="{48A4C885-620D-459B-B78B-78A881043412}" type="presOf" srcId="{4B0D25BB-6C52-4322-B903-EF2A9B90D368}" destId="{388C3CAA-CCB3-464B-A5C5-067EB4885E8E}" srcOrd="0" destOrd="0" presId="urn:microsoft.com/office/officeart/2008/layout/LinedList"/>
    <dgm:cxn modelId="{37FE9695-9C14-40F1-A7A0-DB09E6A7281F}" type="presOf" srcId="{3F5A515D-9D74-4C08-BF37-F9AD97904CD1}" destId="{3C3F394E-1996-45D7-9D83-B19DB593941C}" srcOrd="0" destOrd="0" presId="urn:microsoft.com/office/officeart/2008/layout/LinedList"/>
    <dgm:cxn modelId="{967A57B5-5E67-4BA0-9CED-3B2559637177}" type="presOf" srcId="{7BD060A8-CAE9-47F1-8920-A8495B1A0319}" destId="{FECEEA0F-9492-4B6F-9F5C-290C3F8B4848}" srcOrd="0" destOrd="0" presId="urn:microsoft.com/office/officeart/2008/layout/LinedList"/>
    <dgm:cxn modelId="{C977B7CA-3F23-4049-B8A9-F06DF99CE2D7}" srcId="{12EA47FE-3B0B-470B-8761-76F171E90C35}" destId="{7BD060A8-CAE9-47F1-8920-A8495B1A0319}" srcOrd="1" destOrd="0" parTransId="{C4045DA7-04D7-4B91-8A3F-E861D60BEA2D}" sibTransId="{8FA889CC-608C-4C01-A24D-F77D1D4046A0}"/>
    <dgm:cxn modelId="{2D4F97DD-3F74-493D-A955-7DDFDF6EB1CE}" type="presParOf" srcId="{E0BA0356-D332-41D7-85A9-B6F6E25D5A19}" destId="{ABF2908B-7C3B-4434-BCD5-819D6301E36E}" srcOrd="0" destOrd="0" presId="urn:microsoft.com/office/officeart/2008/layout/LinedList"/>
    <dgm:cxn modelId="{F4276C97-2994-4E4C-B8A1-5BF530FA639E}" type="presParOf" srcId="{E0BA0356-D332-41D7-85A9-B6F6E25D5A19}" destId="{7569499E-97ED-4F4B-9DBC-8F3D981C9E6E}" srcOrd="1" destOrd="0" presId="urn:microsoft.com/office/officeart/2008/layout/LinedList"/>
    <dgm:cxn modelId="{FC1188EA-348F-4B39-A4B6-C4644236641E}" type="presParOf" srcId="{7569499E-97ED-4F4B-9DBC-8F3D981C9E6E}" destId="{1D18338D-3431-4DA0-9E2E-C8BA64262ABD}" srcOrd="0" destOrd="0" presId="urn:microsoft.com/office/officeart/2008/layout/LinedList"/>
    <dgm:cxn modelId="{9051799D-082F-446C-9EEA-E8BFC28DBA01}" type="presParOf" srcId="{7569499E-97ED-4F4B-9DBC-8F3D981C9E6E}" destId="{9377AE2E-04D0-4BBB-A745-E65B6DFD9576}" srcOrd="1" destOrd="0" presId="urn:microsoft.com/office/officeart/2008/layout/LinedList"/>
    <dgm:cxn modelId="{45051DC2-943D-46D1-96DC-B13CAF9A6293}" type="presParOf" srcId="{E0BA0356-D332-41D7-85A9-B6F6E25D5A19}" destId="{F07DD118-753A-406C-B24D-2B5645B7B600}" srcOrd="2" destOrd="0" presId="urn:microsoft.com/office/officeart/2008/layout/LinedList"/>
    <dgm:cxn modelId="{6A2D105C-75D6-4AA3-A2FC-A935BA969CDF}" type="presParOf" srcId="{E0BA0356-D332-41D7-85A9-B6F6E25D5A19}" destId="{79FC1377-9ECA-4312-AF5F-95916502D4E4}" srcOrd="3" destOrd="0" presId="urn:microsoft.com/office/officeart/2008/layout/LinedList"/>
    <dgm:cxn modelId="{D83CCBD4-AE84-4C9B-9C2F-D4392CFA5057}" type="presParOf" srcId="{79FC1377-9ECA-4312-AF5F-95916502D4E4}" destId="{FECEEA0F-9492-4B6F-9F5C-290C3F8B4848}" srcOrd="0" destOrd="0" presId="urn:microsoft.com/office/officeart/2008/layout/LinedList"/>
    <dgm:cxn modelId="{FA21D245-C5B9-4E65-8D74-191E59502476}" type="presParOf" srcId="{79FC1377-9ECA-4312-AF5F-95916502D4E4}" destId="{DDB16B7A-2147-4373-B533-1A4EFDD6C980}" srcOrd="1" destOrd="0" presId="urn:microsoft.com/office/officeart/2008/layout/LinedList"/>
    <dgm:cxn modelId="{33BE6BFB-5166-469F-87A4-72BA82CE08A8}" type="presParOf" srcId="{E0BA0356-D332-41D7-85A9-B6F6E25D5A19}" destId="{80953D78-EBD6-48BA-888B-D11FF667D8E5}" srcOrd="4" destOrd="0" presId="urn:microsoft.com/office/officeart/2008/layout/LinedList"/>
    <dgm:cxn modelId="{72A054B1-503D-47C7-B073-BEF41AD2350F}" type="presParOf" srcId="{E0BA0356-D332-41D7-85A9-B6F6E25D5A19}" destId="{9FF6477C-122C-4D40-A5AE-BA18D76ED022}" srcOrd="5" destOrd="0" presId="urn:microsoft.com/office/officeart/2008/layout/LinedList"/>
    <dgm:cxn modelId="{C739DBD2-6E47-4AA2-A665-D0050F5448BC}" type="presParOf" srcId="{9FF6477C-122C-4D40-A5AE-BA18D76ED022}" destId="{388C3CAA-CCB3-464B-A5C5-067EB4885E8E}" srcOrd="0" destOrd="0" presId="urn:microsoft.com/office/officeart/2008/layout/LinedList"/>
    <dgm:cxn modelId="{C1252475-FBCA-4AE6-932C-46115C103E4A}" type="presParOf" srcId="{9FF6477C-122C-4D40-A5AE-BA18D76ED022}" destId="{19BA7EE3-7668-499D-9A16-C318D08FD361}" srcOrd="1" destOrd="0" presId="urn:microsoft.com/office/officeart/2008/layout/LinedList"/>
    <dgm:cxn modelId="{679B8E37-2C62-4326-B4A6-B94E88D937F7}" type="presParOf" srcId="{E0BA0356-D332-41D7-85A9-B6F6E25D5A19}" destId="{28763D41-1277-4572-B40D-DEB786EB863F}" srcOrd="6" destOrd="0" presId="urn:microsoft.com/office/officeart/2008/layout/LinedList"/>
    <dgm:cxn modelId="{73F749BF-A7A4-4C0F-8208-0422346B608D}" type="presParOf" srcId="{E0BA0356-D332-41D7-85A9-B6F6E25D5A19}" destId="{6027079D-6D2C-4C56-A85E-865C4A2D1F06}" srcOrd="7" destOrd="0" presId="urn:microsoft.com/office/officeart/2008/layout/LinedList"/>
    <dgm:cxn modelId="{9BF530DB-3148-4AF6-BD4B-838EBDEF26AE}" type="presParOf" srcId="{6027079D-6D2C-4C56-A85E-865C4A2D1F06}" destId="{3C3F394E-1996-45D7-9D83-B19DB593941C}" srcOrd="0" destOrd="0" presId="urn:microsoft.com/office/officeart/2008/layout/LinedList"/>
    <dgm:cxn modelId="{7F3EB1CD-AE73-462C-A052-A1F8E5E8AF66}" type="presParOf" srcId="{6027079D-6D2C-4C56-A85E-865C4A2D1F06}" destId="{91C8C20F-E7B6-472B-9DC5-AF9CE9EFD5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221C-90E7-4CAD-A91A-917C49A4554D}">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C2728-9193-40EE-9743-0F561E6578C8}">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latin typeface="Amasis MT Pro Light"/>
            </a:rPr>
            <a:t>Although our research is continuing - so far, we have found that the children are really enjoying having access to more literacy resources that represent them and their realities better.</a:t>
          </a:r>
          <a:endParaRPr lang="en-US" sz="2600" kern="1200">
            <a:latin typeface="Amasis MT Pro Light"/>
          </a:endParaRPr>
        </a:p>
      </dsp:txBody>
      <dsp:txXfrm>
        <a:off x="0" y="2124"/>
        <a:ext cx="10515600" cy="1449029"/>
      </dsp:txXfrm>
    </dsp:sp>
    <dsp:sp modelId="{D3F865C9-F568-44FA-B141-D226D7DDBBE3}">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A66B4-26AB-4EA6-B609-5E971C52BD0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GB" sz="2600" kern="1200">
              <a:latin typeface="Amasis MT Pro Light"/>
            </a:rPr>
            <a:t>We will continue to source literature resources (including audio books) that represent all the children as best as possible in our school, to encourage our children to celebrate themselves and our community in all its </a:t>
          </a:r>
          <a:r>
            <a:rPr lang="en-GB" sz="2600" kern="1200" dirty="0">
              <a:latin typeface="Amasis MT Pro Light"/>
            </a:rPr>
            <a:t>diversity.</a:t>
          </a:r>
          <a:endParaRPr lang="en-US" sz="2600" kern="1200" dirty="0">
            <a:latin typeface="Amasis MT Pro Light"/>
          </a:endParaRPr>
        </a:p>
      </dsp:txBody>
      <dsp:txXfrm>
        <a:off x="0" y="1451154"/>
        <a:ext cx="10515600" cy="1449029"/>
      </dsp:txXfrm>
    </dsp:sp>
    <dsp:sp modelId="{9A001F65-4259-4698-B2B2-C83D1E1BD980}">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FC8845-852C-499A-B311-EE1C1671B95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GB" sz="2600" kern="1200">
              <a:latin typeface="Amasis MT Pro Light"/>
            </a:rPr>
            <a:t>Our aim for this research is to help our school understand how we can continue to create an environment that is inclusive and encourages multilingualism.</a:t>
          </a:r>
          <a:endParaRPr lang="en-GB" sz="2600" kern="1200" dirty="0">
            <a:latin typeface="Amasis MT Pro Light"/>
            <a:ea typeface="Calibri Light"/>
            <a:cs typeface="Calibri Light"/>
          </a:endParaRPr>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2908B-7C3B-4434-BCD5-819D6301E36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8338D-3431-4DA0-9E2E-C8BA64262ABD}">
      <dsp:nvSpPr>
        <dsp:cNvPr id="0" name=""/>
        <dsp:cNvSpPr/>
      </dsp:nvSpPr>
      <dsp:spPr>
        <a:xfrm>
          <a:off x="0" y="0"/>
          <a:ext cx="10515600" cy="101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1" kern="1200" dirty="0">
              <a:latin typeface="Amasis MT Pro"/>
            </a:rPr>
            <a:t>As a reflexive research process, we have discovered there is so much more to explore…</a:t>
          </a:r>
          <a:endParaRPr lang="en-US" sz="2500" kern="1200" dirty="0">
            <a:latin typeface="Amasis MT Pro"/>
          </a:endParaRPr>
        </a:p>
      </dsp:txBody>
      <dsp:txXfrm>
        <a:off x="0" y="0"/>
        <a:ext cx="10515600" cy="1015298"/>
      </dsp:txXfrm>
    </dsp:sp>
    <dsp:sp modelId="{F07DD118-753A-406C-B24D-2B5645B7B600}">
      <dsp:nvSpPr>
        <dsp:cNvPr id="0" name=""/>
        <dsp:cNvSpPr/>
      </dsp:nvSpPr>
      <dsp:spPr>
        <a:xfrm>
          <a:off x="0" y="10152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EEA0F-9492-4B6F-9F5C-290C3F8B4848}">
      <dsp:nvSpPr>
        <dsp:cNvPr id="0" name=""/>
        <dsp:cNvSpPr/>
      </dsp:nvSpPr>
      <dsp:spPr>
        <a:xfrm>
          <a:off x="0" y="1015298"/>
          <a:ext cx="10515600" cy="101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1" kern="1200">
              <a:latin typeface="Amasis MT Pro"/>
            </a:rPr>
            <a:t>We would like to involve parents  to gain a better understanding of how we can encourage reading in a variety of languages at school. </a:t>
          </a:r>
          <a:endParaRPr lang="en-US" sz="2500" kern="1200">
            <a:latin typeface="Amasis MT Pro"/>
          </a:endParaRPr>
        </a:p>
      </dsp:txBody>
      <dsp:txXfrm>
        <a:off x="0" y="1015298"/>
        <a:ext cx="10515600" cy="1015298"/>
      </dsp:txXfrm>
    </dsp:sp>
    <dsp:sp modelId="{80953D78-EBD6-48BA-888B-D11FF667D8E5}">
      <dsp:nvSpPr>
        <dsp:cNvPr id="0" name=""/>
        <dsp:cNvSpPr/>
      </dsp:nvSpPr>
      <dsp:spPr>
        <a:xfrm>
          <a:off x="0" y="20305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C3CAA-CCB3-464B-A5C5-067EB4885E8E}">
      <dsp:nvSpPr>
        <dsp:cNvPr id="0" name=""/>
        <dsp:cNvSpPr/>
      </dsp:nvSpPr>
      <dsp:spPr>
        <a:xfrm>
          <a:off x="0" y="2030596"/>
          <a:ext cx="10515600" cy="101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1" kern="1200">
              <a:latin typeface="Amasis MT Pro"/>
            </a:rPr>
            <a:t>To explore the impact this has on their language use amongst peers in school also.</a:t>
          </a:r>
          <a:endParaRPr lang="en-US" sz="2500" kern="1200">
            <a:latin typeface="Amasis MT Pro"/>
          </a:endParaRPr>
        </a:p>
      </dsp:txBody>
      <dsp:txXfrm>
        <a:off x="0" y="2030596"/>
        <a:ext cx="10515600" cy="1015298"/>
      </dsp:txXfrm>
    </dsp:sp>
    <dsp:sp modelId="{28763D41-1277-4572-B40D-DEB786EB863F}">
      <dsp:nvSpPr>
        <dsp:cNvPr id="0" name=""/>
        <dsp:cNvSpPr/>
      </dsp:nvSpPr>
      <dsp:spPr>
        <a:xfrm>
          <a:off x="0" y="304589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F394E-1996-45D7-9D83-B19DB593941C}">
      <dsp:nvSpPr>
        <dsp:cNvPr id="0" name=""/>
        <dsp:cNvSpPr/>
      </dsp:nvSpPr>
      <dsp:spPr>
        <a:xfrm>
          <a:off x="0" y="3045894"/>
          <a:ext cx="10515600" cy="101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1" kern="1200" dirty="0">
              <a:latin typeface="Amasis MT Pro"/>
            </a:rPr>
            <a:t>How does reflecting their realities through literacy resources affect their learning?</a:t>
          </a:r>
          <a:endParaRPr lang="en-US" sz="2500" kern="1200" dirty="0">
            <a:latin typeface="Amasis MT Pro"/>
          </a:endParaRPr>
        </a:p>
      </dsp:txBody>
      <dsp:txXfrm>
        <a:off x="0" y="3045894"/>
        <a:ext cx="10515600" cy="10152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BA8F0-B052-4641-A20F-5FDF748208B3}" type="datetimeFigureOut">
              <a:t>10/21/2023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41122-6219-447A-9A61-8DD2374CBE7D}" type="slidenum">
              <a:t>‹#›</a:t>
            </a:fld>
            <a:endParaRPr lang="en-GB"/>
          </a:p>
        </p:txBody>
      </p:sp>
    </p:spTree>
    <p:extLst>
      <p:ext uri="{BB962C8B-B14F-4D97-AF65-F5344CB8AC3E}">
        <p14:creationId xmlns:p14="http://schemas.microsoft.com/office/powerpoint/2010/main" val="3974556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nearly a quarter of children are registered as English additional language. Many other children also speak a variety of languages at home, with diverse heritage and cultures.</a:t>
            </a:r>
          </a:p>
        </p:txBody>
      </p:sp>
      <p:sp>
        <p:nvSpPr>
          <p:cNvPr id="4" name="Slide Number Placeholder 3"/>
          <p:cNvSpPr>
            <a:spLocks noGrp="1"/>
          </p:cNvSpPr>
          <p:nvPr>
            <p:ph type="sldNum" sz="quarter" idx="5"/>
          </p:nvPr>
        </p:nvSpPr>
        <p:spPr/>
        <p:txBody>
          <a:bodyPr/>
          <a:lstStyle/>
          <a:p>
            <a:fld id="{67F41122-6219-447A-9A61-8DD2374CBE7D}" type="slidenum">
              <a:rPr lang="en-GB" smtClean="0"/>
              <a:t>2</a:t>
            </a:fld>
            <a:endParaRPr lang="en-GB"/>
          </a:p>
        </p:txBody>
      </p:sp>
    </p:spTree>
    <p:extLst>
      <p:ext uri="{BB962C8B-B14F-4D97-AF65-F5344CB8AC3E}">
        <p14:creationId xmlns:p14="http://schemas.microsoft.com/office/powerpoint/2010/main" val="15076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F41122-6219-447A-9A61-8DD2374CBE7D}" type="slidenum">
              <a:rPr lang="en-GB" smtClean="0"/>
              <a:t>12</a:t>
            </a:fld>
            <a:endParaRPr lang="en-GB"/>
          </a:p>
        </p:txBody>
      </p:sp>
    </p:spTree>
    <p:extLst>
      <p:ext uri="{BB962C8B-B14F-4D97-AF65-F5344CB8AC3E}">
        <p14:creationId xmlns:p14="http://schemas.microsoft.com/office/powerpoint/2010/main" val="26132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F41122-6219-447A-9A61-8DD2374CBE7D}" type="slidenum">
              <a:rPr lang="en-GB" smtClean="0"/>
              <a:t>13</a:t>
            </a:fld>
            <a:endParaRPr lang="en-GB"/>
          </a:p>
        </p:txBody>
      </p:sp>
    </p:spTree>
    <p:extLst>
      <p:ext uri="{BB962C8B-B14F-4D97-AF65-F5344CB8AC3E}">
        <p14:creationId xmlns:p14="http://schemas.microsoft.com/office/powerpoint/2010/main" val="220551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the children asked for poetry books, more African novels, and language learning books.</a:t>
            </a:r>
          </a:p>
        </p:txBody>
      </p:sp>
      <p:sp>
        <p:nvSpPr>
          <p:cNvPr id="4" name="Slide Number Placeholder 3"/>
          <p:cNvSpPr>
            <a:spLocks noGrp="1"/>
          </p:cNvSpPr>
          <p:nvPr>
            <p:ph type="sldNum" sz="quarter" idx="5"/>
          </p:nvPr>
        </p:nvSpPr>
        <p:spPr/>
        <p:txBody>
          <a:bodyPr/>
          <a:lstStyle/>
          <a:p>
            <a:fld id="{67F41122-6219-447A-9A61-8DD2374CBE7D}" type="slidenum">
              <a:rPr lang="en-GB" smtClean="0"/>
              <a:t>14</a:t>
            </a:fld>
            <a:endParaRPr lang="en-GB"/>
          </a:p>
        </p:txBody>
      </p:sp>
    </p:spTree>
    <p:extLst>
      <p:ext uri="{BB962C8B-B14F-4D97-AF65-F5344CB8AC3E}">
        <p14:creationId xmlns:p14="http://schemas.microsoft.com/office/powerpoint/2010/main" val="351027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these findings we began to source a variety of literature.</a:t>
            </a:r>
          </a:p>
        </p:txBody>
      </p:sp>
      <p:sp>
        <p:nvSpPr>
          <p:cNvPr id="4" name="Slide Number Placeholder 3"/>
          <p:cNvSpPr>
            <a:spLocks noGrp="1"/>
          </p:cNvSpPr>
          <p:nvPr>
            <p:ph type="sldNum" sz="quarter" idx="5"/>
          </p:nvPr>
        </p:nvSpPr>
        <p:spPr/>
        <p:txBody>
          <a:bodyPr/>
          <a:lstStyle/>
          <a:p>
            <a:fld id="{67F41122-6219-447A-9A61-8DD2374CBE7D}" type="slidenum">
              <a:rPr lang="en-GB" smtClean="0"/>
              <a:t>15</a:t>
            </a:fld>
            <a:endParaRPr lang="en-GB"/>
          </a:p>
        </p:txBody>
      </p:sp>
    </p:spTree>
    <p:extLst>
      <p:ext uri="{BB962C8B-B14F-4D97-AF65-F5344CB8AC3E}">
        <p14:creationId xmlns:p14="http://schemas.microsoft.com/office/powerpoint/2010/main" val="314212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was important to be aware of sensitivities, not making assumptions about the kind of books children would like, and that they truly reflected their realities rather than what we assumed would. The CLPE provided a good guiding point for sourcing diverse literature. </a:t>
            </a:r>
          </a:p>
        </p:txBody>
      </p:sp>
      <p:sp>
        <p:nvSpPr>
          <p:cNvPr id="4" name="Slide Number Placeholder 3"/>
          <p:cNvSpPr>
            <a:spLocks noGrp="1"/>
          </p:cNvSpPr>
          <p:nvPr>
            <p:ph type="sldNum" sz="quarter" idx="5"/>
          </p:nvPr>
        </p:nvSpPr>
        <p:spPr/>
        <p:txBody>
          <a:bodyPr/>
          <a:lstStyle/>
          <a:p>
            <a:fld id="{67F41122-6219-447A-9A61-8DD2374CBE7D}" type="slidenum">
              <a:rPr lang="en-GB" smtClean="0"/>
              <a:t>16</a:t>
            </a:fld>
            <a:endParaRPr lang="en-GB"/>
          </a:p>
        </p:txBody>
      </p:sp>
    </p:spTree>
    <p:extLst>
      <p:ext uri="{BB962C8B-B14F-4D97-AF65-F5344CB8AC3E}">
        <p14:creationId xmlns:p14="http://schemas.microsoft.com/office/powerpoint/2010/main" val="380559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books that we bought </a:t>
            </a:r>
          </a:p>
        </p:txBody>
      </p:sp>
      <p:sp>
        <p:nvSpPr>
          <p:cNvPr id="4" name="Slide Number Placeholder 3"/>
          <p:cNvSpPr>
            <a:spLocks noGrp="1"/>
          </p:cNvSpPr>
          <p:nvPr>
            <p:ph type="sldNum" sz="quarter" idx="5"/>
          </p:nvPr>
        </p:nvSpPr>
        <p:spPr/>
        <p:txBody>
          <a:bodyPr/>
          <a:lstStyle/>
          <a:p>
            <a:fld id="{67F41122-6219-447A-9A61-8DD2374CBE7D}" type="slidenum">
              <a:rPr lang="en-GB" smtClean="0"/>
              <a:t>17</a:t>
            </a:fld>
            <a:endParaRPr lang="en-GB"/>
          </a:p>
        </p:txBody>
      </p:sp>
    </p:spTree>
    <p:extLst>
      <p:ext uri="{BB962C8B-B14F-4D97-AF65-F5344CB8AC3E}">
        <p14:creationId xmlns:p14="http://schemas.microsoft.com/office/powerpoint/2010/main" val="182129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still in the process of collecting some of the data from the second round of questionnaires – but here are some of the responses we have had so far. </a:t>
            </a:r>
          </a:p>
        </p:txBody>
      </p:sp>
      <p:sp>
        <p:nvSpPr>
          <p:cNvPr id="4" name="Slide Number Placeholder 3"/>
          <p:cNvSpPr>
            <a:spLocks noGrp="1"/>
          </p:cNvSpPr>
          <p:nvPr>
            <p:ph type="sldNum" sz="quarter" idx="5"/>
          </p:nvPr>
        </p:nvSpPr>
        <p:spPr/>
        <p:txBody>
          <a:bodyPr/>
          <a:lstStyle/>
          <a:p>
            <a:fld id="{67F41122-6219-447A-9A61-8DD2374CBE7D}" type="slidenum">
              <a:rPr lang="en-GB" smtClean="0"/>
              <a:t>18</a:t>
            </a:fld>
            <a:endParaRPr lang="en-GB"/>
          </a:p>
        </p:txBody>
      </p:sp>
    </p:spTree>
    <p:extLst>
      <p:ext uri="{BB962C8B-B14F-4D97-AF65-F5344CB8AC3E}">
        <p14:creationId xmlns:p14="http://schemas.microsoft.com/office/powerpoint/2010/main" val="3915760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F41122-6219-447A-9A61-8DD2374CBE7D}" type="slidenum">
              <a:rPr lang="en-GB" smtClean="0"/>
              <a:t>23</a:t>
            </a:fld>
            <a:endParaRPr lang="en-GB"/>
          </a:p>
        </p:txBody>
      </p:sp>
    </p:spTree>
    <p:extLst>
      <p:ext uri="{BB962C8B-B14F-4D97-AF65-F5344CB8AC3E}">
        <p14:creationId xmlns:p14="http://schemas.microsoft.com/office/powerpoint/2010/main" val="214806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supporting literature emphasises the importance of literature that reflects all children’s lived experiences, languages and cultural heritage, and the importance of teachers acknowledging ‘out-of-school literacies’</a:t>
            </a:r>
          </a:p>
        </p:txBody>
      </p:sp>
      <p:sp>
        <p:nvSpPr>
          <p:cNvPr id="4" name="Slide Number Placeholder 3"/>
          <p:cNvSpPr>
            <a:spLocks noGrp="1"/>
          </p:cNvSpPr>
          <p:nvPr>
            <p:ph type="sldNum" sz="quarter" idx="5"/>
          </p:nvPr>
        </p:nvSpPr>
        <p:spPr/>
        <p:txBody>
          <a:bodyPr/>
          <a:lstStyle/>
          <a:p>
            <a:fld id="{67F41122-6219-447A-9A61-8DD2374CBE7D}" type="slidenum">
              <a:rPr lang="en-GB" smtClean="0"/>
              <a:t>3</a:t>
            </a:fld>
            <a:endParaRPr lang="en-GB"/>
          </a:p>
        </p:txBody>
      </p:sp>
    </p:spTree>
    <p:extLst>
      <p:ext uri="{BB962C8B-B14F-4D97-AF65-F5344CB8AC3E}">
        <p14:creationId xmlns:p14="http://schemas.microsoft.com/office/powerpoint/2010/main" val="154865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‘out of school’ literacies build ‘foundations in learning’ and confidence in their learning trajectories in general, as it builds on their learning outside the classroom. Also known as ‘funds of knowledge’.</a:t>
            </a:r>
          </a:p>
        </p:txBody>
      </p:sp>
      <p:sp>
        <p:nvSpPr>
          <p:cNvPr id="4" name="Slide Number Placeholder 3"/>
          <p:cNvSpPr>
            <a:spLocks noGrp="1"/>
          </p:cNvSpPr>
          <p:nvPr>
            <p:ph type="sldNum" sz="quarter" idx="5"/>
          </p:nvPr>
        </p:nvSpPr>
        <p:spPr/>
        <p:txBody>
          <a:bodyPr/>
          <a:lstStyle/>
          <a:p>
            <a:fld id="{67F41122-6219-447A-9A61-8DD2374CBE7D}" type="slidenum">
              <a:rPr lang="en-GB" smtClean="0"/>
              <a:t>4</a:t>
            </a:fld>
            <a:endParaRPr lang="en-GB"/>
          </a:p>
        </p:txBody>
      </p:sp>
    </p:spTree>
    <p:extLst>
      <p:ext uri="{BB962C8B-B14F-4D97-AF65-F5344CB8AC3E}">
        <p14:creationId xmlns:p14="http://schemas.microsoft.com/office/powerpoint/2010/main" val="394709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2"/>
                </a:solidFill>
                <a:latin typeface="Amasis MT Pro" panose="02040504050005020304" pitchFamily="18" charset="0"/>
              </a:rPr>
              <a:t>The Centre for Literacy in Primary Education released this graph representing ethnicities in real world population, and the number of books that represent these ethnicities. You can see that whilst there is some improvement, there still isn’t enough representation that reflect realities of many children in England and Wales.</a:t>
            </a:r>
            <a:endParaRPr lang="en-GB" dirty="0"/>
          </a:p>
        </p:txBody>
      </p:sp>
      <p:sp>
        <p:nvSpPr>
          <p:cNvPr id="4" name="Slide Number Placeholder 3"/>
          <p:cNvSpPr>
            <a:spLocks noGrp="1"/>
          </p:cNvSpPr>
          <p:nvPr>
            <p:ph type="sldNum" sz="quarter" idx="5"/>
          </p:nvPr>
        </p:nvSpPr>
        <p:spPr/>
        <p:txBody>
          <a:bodyPr/>
          <a:lstStyle/>
          <a:p>
            <a:fld id="{67F41122-6219-447A-9A61-8DD2374CBE7D}" type="slidenum">
              <a:rPr lang="en-GB" smtClean="0"/>
              <a:t>5</a:t>
            </a:fld>
            <a:endParaRPr lang="en-GB"/>
          </a:p>
        </p:txBody>
      </p:sp>
    </p:spTree>
    <p:extLst>
      <p:ext uri="{BB962C8B-B14F-4D97-AF65-F5344CB8AC3E}">
        <p14:creationId xmlns:p14="http://schemas.microsoft.com/office/powerpoint/2010/main" val="6418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wanted to change something for the better in our school – and most research in school is actioned, and therefore action research. We decided to use qualitative data collection rather than quantitative, as we were asking them their views – the only way we could action the research was by acting on their contributions to the discussion.</a:t>
            </a:r>
          </a:p>
        </p:txBody>
      </p:sp>
      <p:sp>
        <p:nvSpPr>
          <p:cNvPr id="4" name="Slide Number Placeholder 3"/>
          <p:cNvSpPr>
            <a:spLocks noGrp="1"/>
          </p:cNvSpPr>
          <p:nvPr>
            <p:ph type="sldNum" sz="quarter" idx="5"/>
          </p:nvPr>
        </p:nvSpPr>
        <p:spPr/>
        <p:txBody>
          <a:bodyPr/>
          <a:lstStyle/>
          <a:p>
            <a:fld id="{67F41122-6219-447A-9A61-8DD2374CBE7D}" type="slidenum">
              <a:rPr lang="en-GB" smtClean="0"/>
              <a:t>6</a:t>
            </a:fld>
            <a:endParaRPr lang="en-GB"/>
          </a:p>
        </p:txBody>
      </p:sp>
    </p:spTree>
    <p:extLst>
      <p:ext uri="{BB962C8B-B14F-4D97-AF65-F5344CB8AC3E}">
        <p14:creationId xmlns:p14="http://schemas.microsoft.com/office/powerpoint/2010/main" val="201485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For example, speaking languages but not reading in them and not </a:t>
            </a:r>
            <a:r>
              <a:rPr lang="en-US" dirty="0" err="1">
                <a:ea typeface="Calibri"/>
                <a:cs typeface="Calibri"/>
              </a:rPr>
              <a:t>neccesarily</a:t>
            </a:r>
            <a:r>
              <a:rPr lang="en-US" dirty="0">
                <a:ea typeface="Calibri"/>
                <a:cs typeface="Calibri"/>
              </a:rPr>
              <a:t> choosing books in languages they read in at home (</a:t>
            </a:r>
            <a:r>
              <a:rPr lang="en-US" dirty="0" err="1">
                <a:ea typeface="Calibri"/>
                <a:cs typeface="Calibri"/>
              </a:rPr>
              <a:t>ie</a:t>
            </a:r>
            <a:r>
              <a:rPr lang="en-US" dirty="0">
                <a:ea typeface="Calibri"/>
                <a:cs typeface="Calibri"/>
              </a:rPr>
              <a:t> French instead of Tamil).</a:t>
            </a:r>
          </a:p>
        </p:txBody>
      </p:sp>
      <p:sp>
        <p:nvSpPr>
          <p:cNvPr id="4" name="Slide Number Placeholder 3"/>
          <p:cNvSpPr>
            <a:spLocks noGrp="1"/>
          </p:cNvSpPr>
          <p:nvPr>
            <p:ph type="sldNum" sz="quarter" idx="5"/>
          </p:nvPr>
        </p:nvSpPr>
        <p:spPr/>
        <p:txBody>
          <a:bodyPr/>
          <a:lstStyle/>
          <a:p>
            <a:fld id="{67F41122-6219-447A-9A61-8DD2374CBE7D}" type="slidenum">
              <a:t>7</a:t>
            </a:fld>
            <a:endParaRPr lang="en-GB"/>
          </a:p>
        </p:txBody>
      </p:sp>
    </p:spTree>
    <p:extLst>
      <p:ext uri="{BB962C8B-B14F-4D97-AF65-F5344CB8AC3E}">
        <p14:creationId xmlns:p14="http://schemas.microsoft.com/office/powerpoint/2010/main" val="97920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children spoke English at home – however, many spoke an additional language to English as is shown here - </a:t>
            </a:r>
          </a:p>
        </p:txBody>
      </p:sp>
      <p:sp>
        <p:nvSpPr>
          <p:cNvPr id="4" name="Slide Number Placeholder 3"/>
          <p:cNvSpPr>
            <a:spLocks noGrp="1"/>
          </p:cNvSpPr>
          <p:nvPr>
            <p:ph type="sldNum" sz="quarter" idx="5"/>
          </p:nvPr>
        </p:nvSpPr>
        <p:spPr/>
        <p:txBody>
          <a:bodyPr/>
          <a:lstStyle/>
          <a:p>
            <a:fld id="{67F41122-6219-447A-9A61-8DD2374CBE7D}" type="slidenum">
              <a:rPr lang="en-GB" smtClean="0"/>
              <a:t>8</a:t>
            </a:fld>
            <a:endParaRPr lang="en-GB"/>
          </a:p>
        </p:txBody>
      </p:sp>
    </p:spTree>
    <p:extLst>
      <p:ext uri="{BB962C8B-B14F-4D97-AF65-F5344CB8AC3E}">
        <p14:creationId xmlns:p14="http://schemas.microsoft.com/office/powerpoint/2010/main" val="13278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questionnaires provided a great foundation to prompt discussion with the children about who they spoke to in different languages, and why. For example, one child expressed that she felt it was important that she didn’t speak Tamil with a peer who also spoke Tamil, as she was only in the UK temporarily and it was important to develop her English. She was however, concerned that her younger sibling was ‘forgetting’ how to read and write in Tamil.</a:t>
            </a:r>
          </a:p>
        </p:txBody>
      </p:sp>
      <p:sp>
        <p:nvSpPr>
          <p:cNvPr id="4" name="Slide Number Placeholder 3"/>
          <p:cNvSpPr>
            <a:spLocks noGrp="1"/>
          </p:cNvSpPr>
          <p:nvPr>
            <p:ph type="sldNum" sz="quarter" idx="5"/>
          </p:nvPr>
        </p:nvSpPr>
        <p:spPr/>
        <p:txBody>
          <a:bodyPr/>
          <a:lstStyle/>
          <a:p>
            <a:fld id="{67F41122-6219-447A-9A61-8DD2374CBE7D}" type="slidenum">
              <a:rPr lang="en-GB" smtClean="0"/>
              <a:t>9</a:t>
            </a:fld>
            <a:endParaRPr lang="en-GB"/>
          </a:p>
        </p:txBody>
      </p:sp>
    </p:spTree>
    <p:extLst>
      <p:ext uri="{BB962C8B-B14F-4D97-AF65-F5344CB8AC3E}">
        <p14:creationId xmlns:p14="http://schemas.microsoft.com/office/powerpoint/2010/main" val="244850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children spoke fluently in another language but didn’t feel confident reading in that language. However, they expressed that they would like to be able to.</a:t>
            </a:r>
          </a:p>
        </p:txBody>
      </p:sp>
      <p:sp>
        <p:nvSpPr>
          <p:cNvPr id="4" name="Slide Number Placeholder 3"/>
          <p:cNvSpPr>
            <a:spLocks noGrp="1"/>
          </p:cNvSpPr>
          <p:nvPr>
            <p:ph type="sldNum" sz="quarter" idx="5"/>
          </p:nvPr>
        </p:nvSpPr>
        <p:spPr/>
        <p:txBody>
          <a:bodyPr/>
          <a:lstStyle/>
          <a:p>
            <a:fld id="{67F41122-6219-447A-9A61-8DD2374CBE7D}" type="slidenum">
              <a:rPr lang="en-GB" smtClean="0"/>
              <a:t>11</a:t>
            </a:fld>
            <a:endParaRPr lang="en-GB"/>
          </a:p>
        </p:txBody>
      </p:sp>
    </p:spTree>
    <p:extLst>
      <p:ext uri="{BB962C8B-B14F-4D97-AF65-F5344CB8AC3E}">
        <p14:creationId xmlns:p14="http://schemas.microsoft.com/office/powerpoint/2010/main" val="211071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4A12-51CA-F871-3A6A-DB325C6A99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8F2AE1-8AB8-D5BD-20CB-3CD013D4CD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EB24B0-496E-37E5-28D5-7A293569389C}"/>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5" name="Footer Placeholder 4">
            <a:extLst>
              <a:ext uri="{FF2B5EF4-FFF2-40B4-BE49-F238E27FC236}">
                <a16:creationId xmlns:a16="http://schemas.microsoft.com/office/drawing/2014/main" id="{6D6EE2A5-DFC1-2C2F-C63A-6DCB6611B7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3DF16D-7982-8229-929D-A0F5FFA19334}"/>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22046489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2E3E-FD00-7A54-FB29-A4EA02BBA3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28DE81-2201-3ABC-6DE4-E94135F7EA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B10475-9489-6897-D2E2-3FE65F6CF640}"/>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5" name="Footer Placeholder 4">
            <a:extLst>
              <a:ext uri="{FF2B5EF4-FFF2-40B4-BE49-F238E27FC236}">
                <a16:creationId xmlns:a16="http://schemas.microsoft.com/office/drawing/2014/main" id="{CE8D9155-45F3-2922-E9DD-06A3CEDF1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79DCA4-8DB9-56FE-6225-69D9B2C71FED}"/>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4149487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56583-4E77-1FEC-A503-EE652A0431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E0EB32-507E-98E7-690E-7CD7ED3FDB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FEF6B7-16A2-23C8-A5CE-00999F490C89}"/>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5" name="Footer Placeholder 4">
            <a:extLst>
              <a:ext uri="{FF2B5EF4-FFF2-40B4-BE49-F238E27FC236}">
                <a16:creationId xmlns:a16="http://schemas.microsoft.com/office/drawing/2014/main" id="{A27A3332-1515-3541-0945-97EE00BC62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5BB89A-5B6B-9BEC-2399-61BE203C9CB1}"/>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38476723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906C-A36B-2BE4-D6A9-83402EF4AA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D087D3-0F2E-1AD0-047A-F8101497C8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D0CD9-E918-9029-DBAB-B6EE314C0B76}"/>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5" name="Footer Placeholder 4">
            <a:extLst>
              <a:ext uri="{FF2B5EF4-FFF2-40B4-BE49-F238E27FC236}">
                <a16:creationId xmlns:a16="http://schemas.microsoft.com/office/drawing/2014/main" id="{D7D9E9BA-6EFA-7047-4C15-F3C7600356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E5BC1-6FCB-417D-7219-61CB180DE772}"/>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1249297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9A2E-D186-EA25-3A72-7BF51557C1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EE12AB-908C-8E11-96EC-570E99B98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17A3F-E24B-7140-9270-9973BD139B2D}"/>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5" name="Footer Placeholder 4">
            <a:extLst>
              <a:ext uri="{FF2B5EF4-FFF2-40B4-BE49-F238E27FC236}">
                <a16:creationId xmlns:a16="http://schemas.microsoft.com/office/drawing/2014/main" id="{9157E444-BCC0-F517-AE95-E96674CE30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8A1140-911F-C9D5-DE30-A9C9DE94802F}"/>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947264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0ECA-381F-9EDE-7641-A59B6D2F59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6D3FBD-3038-E7AA-83C7-61DEEC5AA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585443-3DB1-2055-568E-E220E455E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BB200-E06E-0AAB-1459-EA852AD7FF91}"/>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6" name="Footer Placeholder 5">
            <a:extLst>
              <a:ext uri="{FF2B5EF4-FFF2-40B4-BE49-F238E27FC236}">
                <a16:creationId xmlns:a16="http://schemas.microsoft.com/office/drawing/2014/main" id="{091F93FC-6936-3621-F0D7-122A1C6525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2B28D1-6461-C837-D008-D0DC214149AF}"/>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2246824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ACC8-48B5-4698-2CD6-FA3EB7BE89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956FC7-77E0-15F0-14C1-60B992198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B9AB40-F0CE-AED2-16F1-0F31C4A774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50E2A8-BC4E-8890-F40C-A2E3E011A9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A9022A-067A-97F5-0FF7-DD44281950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39A987-F819-3E7A-F2B0-56B44DD0A7CA}"/>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8" name="Footer Placeholder 7">
            <a:extLst>
              <a:ext uri="{FF2B5EF4-FFF2-40B4-BE49-F238E27FC236}">
                <a16:creationId xmlns:a16="http://schemas.microsoft.com/office/drawing/2014/main" id="{9DF3F600-EF59-993B-4EC5-8ADF9591CB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006CFF-73F3-FB91-A586-9BCE4FB5FF99}"/>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15753833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E33C-0086-92CE-4EF7-FE940E413A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17AA0-8C15-F1B7-BC30-5AFC253B3481}"/>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4" name="Footer Placeholder 3">
            <a:extLst>
              <a:ext uri="{FF2B5EF4-FFF2-40B4-BE49-F238E27FC236}">
                <a16:creationId xmlns:a16="http://schemas.microsoft.com/office/drawing/2014/main" id="{98F90DA9-1890-411C-13B9-3829C4268F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0ADAD4-038D-6F13-D0F4-282232CC9A46}"/>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38912456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7C0146-43EC-4EF1-9051-81E25AB02288}"/>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3" name="Footer Placeholder 2">
            <a:extLst>
              <a:ext uri="{FF2B5EF4-FFF2-40B4-BE49-F238E27FC236}">
                <a16:creationId xmlns:a16="http://schemas.microsoft.com/office/drawing/2014/main" id="{C7AE726B-35AC-F1CB-C4D0-E1614D3DAB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881406-11A5-DD54-52A6-230512081250}"/>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18094118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C1B5-1C3A-DF82-B1B8-2B6C90480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50A8E9-18C1-4AF4-2BB4-5A287AAB61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12CEFC-AD57-E975-51D1-9394A91E7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0DDAF-CF1F-B006-71DA-9D031DDE122E}"/>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6" name="Footer Placeholder 5">
            <a:extLst>
              <a:ext uri="{FF2B5EF4-FFF2-40B4-BE49-F238E27FC236}">
                <a16:creationId xmlns:a16="http://schemas.microsoft.com/office/drawing/2014/main" id="{F9813CF9-50EB-4250-9975-D18597E462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5D5DEF-6831-13D1-0ED3-1BD099326EB8}"/>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3242096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A1C1-010A-394B-D0E9-16DC561A8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D45430-0435-43DF-85A3-89F6AC696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9ABE68-81C0-E9E8-C0F9-BE6BCBF0D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3DA11-2F22-AB2C-7A5F-C84E876E55E6}"/>
              </a:ext>
            </a:extLst>
          </p:cNvPr>
          <p:cNvSpPr>
            <a:spLocks noGrp="1"/>
          </p:cNvSpPr>
          <p:nvPr>
            <p:ph type="dt" sz="half" idx="10"/>
          </p:nvPr>
        </p:nvSpPr>
        <p:spPr/>
        <p:txBody>
          <a:bodyPr/>
          <a:lstStyle/>
          <a:p>
            <a:fld id="{7C65ADB3-9C03-40A8-A0B5-F909AA1EFAA8}" type="datetimeFigureOut">
              <a:rPr lang="en-GB" smtClean="0"/>
              <a:t>21/10/2023</a:t>
            </a:fld>
            <a:endParaRPr lang="en-GB"/>
          </a:p>
        </p:txBody>
      </p:sp>
      <p:sp>
        <p:nvSpPr>
          <p:cNvPr id="6" name="Footer Placeholder 5">
            <a:extLst>
              <a:ext uri="{FF2B5EF4-FFF2-40B4-BE49-F238E27FC236}">
                <a16:creationId xmlns:a16="http://schemas.microsoft.com/office/drawing/2014/main" id="{8091ECB2-9D74-6CAD-4DAD-0BA9564E53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77B626-EFA4-AD9F-AC86-AB7A38B0E188}"/>
              </a:ext>
            </a:extLst>
          </p:cNvPr>
          <p:cNvSpPr>
            <a:spLocks noGrp="1"/>
          </p:cNvSpPr>
          <p:nvPr>
            <p:ph type="sldNum" sz="quarter" idx="12"/>
          </p:nvPr>
        </p:nvSpPr>
        <p:spPr/>
        <p:txBody>
          <a:bodyPr/>
          <a:lstStyle/>
          <a:p>
            <a:fld id="{16DB1F0E-B0E5-4B03-A3E0-F86A78CEC208}" type="slidenum">
              <a:rPr lang="en-GB" smtClean="0"/>
              <a:t>‹#›</a:t>
            </a:fld>
            <a:endParaRPr lang="en-GB"/>
          </a:p>
        </p:txBody>
      </p:sp>
    </p:spTree>
    <p:extLst>
      <p:ext uri="{BB962C8B-B14F-4D97-AF65-F5344CB8AC3E}">
        <p14:creationId xmlns:p14="http://schemas.microsoft.com/office/powerpoint/2010/main" val="4085791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A7846-FAD0-A97F-1510-3697C508E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B0990B-1BCF-F234-CEDA-9F8490447B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2003A-BDDE-83C3-7A74-66E5CD28BA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5ADB3-9C03-40A8-A0B5-F909AA1EFAA8}" type="datetimeFigureOut">
              <a:rPr lang="en-GB" smtClean="0"/>
              <a:t>21/10/2023</a:t>
            </a:fld>
            <a:endParaRPr lang="en-GB"/>
          </a:p>
        </p:txBody>
      </p:sp>
      <p:sp>
        <p:nvSpPr>
          <p:cNvPr id="5" name="Footer Placeholder 4">
            <a:extLst>
              <a:ext uri="{FF2B5EF4-FFF2-40B4-BE49-F238E27FC236}">
                <a16:creationId xmlns:a16="http://schemas.microsoft.com/office/drawing/2014/main" id="{D7660E2F-540A-7E3A-88A7-17ED2D4E24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1B8FFC-6927-C0A1-37C2-C03947642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B1F0E-B0E5-4B03-A3E0-F86A78CEC208}" type="slidenum">
              <a:rPr lang="en-GB" smtClean="0"/>
              <a:t>‹#›</a:t>
            </a:fld>
            <a:endParaRPr lang="en-GB"/>
          </a:p>
        </p:txBody>
      </p:sp>
    </p:spTree>
    <p:extLst>
      <p:ext uri="{BB962C8B-B14F-4D97-AF65-F5344CB8AC3E}">
        <p14:creationId xmlns:p14="http://schemas.microsoft.com/office/powerpoint/2010/main" val="375845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5.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hyperlink" Target="https://clpe.org.uk/system/files/2022-11/CLPE%20Reflecting%20Reality%202022%20WEB_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8" name="Group 38">
            <a:extLst>
              <a:ext uri="{FF2B5EF4-FFF2-40B4-BE49-F238E27FC236}">
                <a16:creationId xmlns:a16="http://schemas.microsoft.com/office/drawing/2014/main" id="{709F4FC9-790F-4F97-8EE4-312CE916E8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40" name="Rectangle 39">
              <a:extLst>
                <a:ext uri="{FF2B5EF4-FFF2-40B4-BE49-F238E27FC236}">
                  <a16:creationId xmlns:a16="http://schemas.microsoft.com/office/drawing/2014/main" id="{11582185-B7AA-4C85-9F08-0CF3055EF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0">
              <a:extLst>
                <a:ext uri="{FF2B5EF4-FFF2-40B4-BE49-F238E27FC236}">
                  <a16:creationId xmlns:a16="http://schemas.microsoft.com/office/drawing/2014/main" id="{AF928DF6-7FD6-4208-9ACF-63FB7CC78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Freeform: Shape 42">
            <a:extLst>
              <a:ext uri="{FF2B5EF4-FFF2-40B4-BE49-F238E27FC236}">
                <a16:creationId xmlns:a16="http://schemas.microsoft.com/office/drawing/2014/main" id="{6822B5A5-A76C-4DCB-9522-E70E2E23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1" name="Rectangle 44">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0" y="990600"/>
            <a:ext cx="9905999"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AE039FF-82FB-B537-0205-BFB4C1A4B3A0}"/>
              </a:ext>
            </a:extLst>
          </p:cNvPr>
          <p:cNvSpPr>
            <a:spLocks noGrp="1"/>
          </p:cNvSpPr>
          <p:nvPr>
            <p:ph type="ctrTitle"/>
          </p:nvPr>
        </p:nvSpPr>
        <p:spPr>
          <a:xfrm>
            <a:off x="2514599" y="1676399"/>
            <a:ext cx="8515351" cy="3419475"/>
          </a:xfrm>
        </p:spPr>
        <p:txBody>
          <a:bodyPr anchor="t">
            <a:normAutofit/>
          </a:bodyPr>
          <a:lstStyle/>
          <a:p>
            <a:pPr algn="l"/>
            <a:r>
              <a:rPr lang="en-GB" sz="4200" b="1" i="0">
                <a:effectLst/>
                <a:latin typeface="Amasis MT Pro Light"/>
                <a:cs typeface="Times New Roman"/>
              </a:rPr>
              <a:t>How does a variety of linguistic literary reading resources effect reading enthusiasm in a culturally diverse primary classroom?</a:t>
            </a:r>
            <a:endParaRPr lang="en-GB" sz="4200" b="1">
              <a:latin typeface="Amasis MT Pro Light"/>
              <a:cs typeface="Times New Roman"/>
            </a:endParaRPr>
          </a:p>
        </p:txBody>
      </p:sp>
      <p:sp>
        <p:nvSpPr>
          <p:cNvPr id="3" name="Subtitle 2">
            <a:extLst>
              <a:ext uri="{FF2B5EF4-FFF2-40B4-BE49-F238E27FC236}">
                <a16:creationId xmlns:a16="http://schemas.microsoft.com/office/drawing/2014/main" id="{01A1F5E5-98DE-1F2C-9A31-192D8BB4E277}"/>
              </a:ext>
            </a:extLst>
          </p:cNvPr>
          <p:cNvSpPr>
            <a:spLocks noGrp="1"/>
          </p:cNvSpPr>
          <p:nvPr>
            <p:ph type="subTitle" idx="1"/>
          </p:nvPr>
        </p:nvSpPr>
        <p:spPr>
          <a:xfrm>
            <a:off x="2514598" y="4267200"/>
            <a:ext cx="5735322" cy="685800"/>
          </a:xfrm>
        </p:spPr>
        <p:txBody>
          <a:bodyPr>
            <a:normAutofit fontScale="62500" lnSpcReduction="20000"/>
          </a:bodyPr>
          <a:lstStyle/>
          <a:p>
            <a:pPr algn="l"/>
            <a:endParaRPr lang="en-GB" sz="3200">
              <a:solidFill>
                <a:srgbClr val="0070C0">
                  <a:alpha val="55000"/>
                </a:srgbClr>
              </a:solidFill>
            </a:endParaRPr>
          </a:p>
          <a:p>
            <a:pPr algn="l"/>
            <a:r>
              <a:rPr lang="en-GB" sz="3200" b="1">
                <a:solidFill>
                  <a:srgbClr val="0070C0">
                    <a:alpha val="55000"/>
                  </a:srgbClr>
                </a:solidFill>
                <a:latin typeface="Amasis MT Pro" panose="020B0604020202020204" pitchFamily="18" charset="0"/>
              </a:rPr>
              <a:t>NPEP 2022-23 Ysgol Padarn Sant </a:t>
            </a:r>
          </a:p>
        </p:txBody>
      </p:sp>
      <p:pic>
        <p:nvPicPr>
          <p:cNvPr id="1026" name="Picture 2" descr="A picture containing symbol, emblem, logo, clipart&#10;&#10;Description automatically generated">
            <a:extLst>
              <a:ext uri="{FF2B5EF4-FFF2-40B4-BE49-F238E27FC236}">
                <a16:creationId xmlns:a16="http://schemas.microsoft.com/office/drawing/2014/main" id="{89C6E969-3AD0-294F-2C89-E8DBF6859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350" y="3909060"/>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3A9A51-BE62-40AE-1D6A-B3E1C0F53C55}"/>
              </a:ext>
            </a:extLst>
          </p:cNvPr>
          <p:cNvSpPr txBox="1"/>
          <p:nvPr/>
        </p:nvSpPr>
        <p:spPr>
          <a:xfrm>
            <a:off x="1832975" y="5215002"/>
            <a:ext cx="83381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Comic Sans MS"/>
              </a:rPr>
              <a:t>As we follow in Jesus' footsteps, we grow in faith, love and learning</a:t>
            </a:r>
          </a:p>
          <a:p>
            <a:r>
              <a:rPr lang="en-GB" i="1">
                <a:latin typeface="Comic Sans MS"/>
              </a:rPr>
              <a:t>Wrth gerdded yng nghamau Iesu, tyfwn mewn ffydd, cariad a dealltwriaeth.</a:t>
            </a:r>
          </a:p>
        </p:txBody>
      </p:sp>
    </p:spTree>
    <p:extLst>
      <p:ext uri="{BB962C8B-B14F-4D97-AF65-F5344CB8AC3E}">
        <p14:creationId xmlns:p14="http://schemas.microsoft.com/office/powerpoint/2010/main" val="55849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AACA9B-1706-D5FB-E1BD-198E39F24595}"/>
              </a:ext>
            </a:extLst>
          </p:cNvPr>
          <p:cNvSpPr>
            <a:spLocks noGrp="1"/>
          </p:cNvSpPr>
          <p:nvPr>
            <p:ph type="title"/>
          </p:nvPr>
        </p:nvSpPr>
        <p:spPr>
          <a:xfrm>
            <a:off x="838200" y="365125"/>
            <a:ext cx="10515600" cy="1325563"/>
          </a:xfrm>
        </p:spPr>
        <p:txBody>
          <a:bodyPr>
            <a:normAutofit/>
          </a:bodyPr>
          <a:lstStyle/>
          <a:p>
            <a:r>
              <a:rPr lang="en-GB" sz="5400" b="1">
                <a:solidFill>
                  <a:schemeClr val="accent1">
                    <a:lumMod val="50000"/>
                  </a:schemeClr>
                </a:solidFill>
                <a:latin typeface="Amasis MT Pro"/>
                <a:ea typeface="Calibri Light"/>
                <a:cs typeface="Calibri Light"/>
              </a:rPr>
              <a:t>Languages read at home</a:t>
            </a:r>
            <a:endParaRPr lang="en-GB" sz="5400" b="1">
              <a:solidFill>
                <a:schemeClr val="accent1">
                  <a:lumMod val="50000"/>
                </a:schemeClr>
              </a:solidFill>
              <a:latin typeface="Amasis MT Pro"/>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DAD55CB-153D-444A-2D4A-AD984B247570}"/>
              </a:ext>
            </a:extLst>
          </p:cNvPr>
          <p:cNvSpPr>
            <a:spLocks noGrp="1"/>
          </p:cNvSpPr>
          <p:nvPr>
            <p:ph idx="1"/>
          </p:nvPr>
        </p:nvSpPr>
        <p:spPr>
          <a:xfrm>
            <a:off x="838200" y="1929384"/>
            <a:ext cx="10515600" cy="4251960"/>
          </a:xfrm>
        </p:spPr>
        <p:txBody>
          <a:bodyPr vert="horz" lIns="91440" tIns="45720" rIns="91440" bIns="45720" rtlCol="0" anchor="t">
            <a:noAutofit/>
          </a:bodyPr>
          <a:lstStyle/>
          <a:p>
            <a:pPr marL="0" indent="0">
              <a:buNone/>
            </a:pPr>
            <a:r>
              <a:rPr lang="en-GB" sz="3600">
                <a:latin typeface="Amasis MT Pro"/>
                <a:ea typeface="Calibri"/>
                <a:cs typeface="Calibri"/>
              </a:rPr>
              <a:t>We noted from the following responses that although many of the children spoke a variety of languages, confidently at home, their reading in those languages was sometimes less developed.</a:t>
            </a:r>
          </a:p>
          <a:p>
            <a:pPr marL="0" indent="0">
              <a:buNone/>
            </a:pPr>
            <a:endParaRPr lang="en-GB" sz="3600">
              <a:latin typeface="Amasis MT Pro"/>
              <a:ea typeface="Calibri"/>
              <a:cs typeface="Calibri"/>
            </a:endParaRPr>
          </a:p>
          <a:p>
            <a:pPr marL="0" indent="0">
              <a:buNone/>
            </a:pPr>
            <a:r>
              <a:rPr lang="en-GB" sz="3600">
                <a:latin typeface="Amasis MT Pro"/>
                <a:ea typeface="Calibri"/>
                <a:cs typeface="Calibri"/>
              </a:rPr>
              <a:t>We wondered if this was because of the lack of linguistically diverse literary resources accessible to them.</a:t>
            </a:r>
          </a:p>
        </p:txBody>
      </p:sp>
    </p:spTree>
    <p:extLst>
      <p:ext uri="{BB962C8B-B14F-4D97-AF65-F5344CB8AC3E}">
        <p14:creationId xmlns:p14="http://schemas.microsoft.com/office/powerpoint/2010/main" val="1704634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81071" y="471051"/>
            <a:ext cx="11913947" cy="1330841"/>
          </a:xfrm>
        </p:spPr>
        <p:txBody>
          <a:bodyPr>
            <a:normAutofit/>
          </a:bodyPr>
          <a:lstStyle/>
          <a:p>
            <a:r>
              <a:rPr lang="en-GB" sz="4000" b="1">
                <a:solidFill>
                  <a:schemeClr val="accent1"/>
                </a:solidFill>
                <a:latin typeface="Amasis MT Pro"/>
                <a:cs typeface="Calibri Light"/>
              </a:rPr>
              <a:t>Findings from Questionnaires with Years 4 - 6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2605618" y="1616472"/>
            <a:ext cx="6621510" cy="4014754"/>
          </a:xfrm>
        </p:spPr>
        <p:txBody>
          <a:bodyPr vert="horz" lIns="91440" tIns="45720" rIns="91440" bIns="45720" rtlCol="0" anchor="t">
            <a:normAutofit/>
          </a:bodyPr>
          <a:lstStyle/>
          <a:p>
            <a:pPr marL="0" indent="0">
              <a:buNone/>
            </a:pPr>
            <a:r>
              <a:rPr lang="en-GB" sz="3200" b="1">
                <a:latin typeface="Amasis MT Pro"/>
                <a:cs typeface="Calibri" panose="020F0502020204030204"/>
              </a:rPr>
              <a:t>Languages they read in (1):</a:t>
            </a: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5" descr="Text&#10;&#10;Description automatically generated">
            <a:extLst>
              <a:ext uri="{FF2B5EF4-FFF2-40B4-BE49-F238E27FC236}">
                <a16:creationId xmlns:a16="http://schemas.microsoft.com/office/drawing/2014/main" id="{472857BE-54A1-4F2D-3F6B-36C60DAA46B9}"/>
              </a:ext>
            </a:extLst>
          </p:cNvPr>
          <p:cNvPicPr>
            <a:picLocks noChangeAspect="1"/>
          </p:cNvPicPr>
          <p:nvPr/>
        </p:nvPicPr>
        <p:blipFill>
          <a:blip r:embed="rId3"/>
          <a:stretch>
            <a:fillRect/>
          </a:stretch>
        </p:blipFill>
        <p:spPr>
          <a:xfrm>
            <a:off x="692729" y="2941405"/>
            <a:ext cx="11180616" cy="3330464"/>
          </a:xfrm>
          <a:prstGeom prst="rect">
            <a:avLst/>
          </a:prstGeom>
        </p:spPr>
      </p:pic>
    </p:spTree>
    <p:extLst>
      <p:ext uri="{BB962C8B-B14F-4D97-AF65-F5344CB8AC3E}">
        <p14:creationId xmlns:p14="http://schemas.microsoft.com/office/powerpoint/2010/main" val="147728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81071" y="471051"/>
            <a:ext cx="11913947" cy="1330841"/>
          </a:xfrm>
        </p:spPr>
        <p:txBody>
          <a:bodyPr>
            <a:normAutofit/>
          </a:bodyPr>
          <a:lstStyle/>
          <a:p>
            <a:r>
              <a:rPr lang="en-GB" sz="4000" b="1">
                <a:solidFill>
                  <a:schemeClr val="accent1"/>
                </a:solidFill>
                <a:latin typeface="Amasis MT Pro"/>
                <a:cs typeface="Calibri Light"/>
              </a:rPr>
              <a:t>Findings from Questionnaires with Years 4 - 6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2605618" y="1616472"/>
            <a:ext cx="6621510" cy="4014754"/>
          </a:xfrm>
        </p:spPr>
        <p:txBody>
          <a:bodyPr vert="horz" lIns="91440" tIns="45720" rIns="91440" bIns="45720" rtlCol="0" anchor="t">
            <a:normAutofit/>
          </a:bodyPr>
          <a:lstStyle/>
          <a:p>
            <a:pPr marL="0" indent="0">
              <a:buNone/>
            </a:pPr>
            <a:r>
              <a:rPr lang="en-GB" sz="3200" b="1">
                <a:latin typeface="Amasis MT Pro"/>
                <a:cs typeface="Calibri" panose="020F0502020204030204"/>
              </a:rPr>
              <a:t>Languages they read in (2):</a:t>
            </a: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Graphical user interface, text, application&#10;&#10;Description automatically generated">
            <a:extLst>
              <a:ext uri="{FF2B5EF4-FFF2-40B4-BE49-F238E27FC236}">
                <a16:creationId xmlns:a16="http://schemas.microsoft.com/office/drawing/2014/main" id="{5A1182BA-35F6-AD8B-0E05-240FB818335C}"/>
              </a:ext>
            </a:extLst>
          </p:cNvPr>
          <p:cNvPicPr>
            <a:picLocks noChangeAspect="1"/>
          </p:cNvPicPr>
          <p:nvPr/>
        </p:nvPicPr>
        <p:blipFill>
          <a:blip r:embed="rId3"/>
          <a:stretch>
            <a:fillRect/>
          </a:stretch>
        </p:blipFill>
        <p:spPr>
          <a:xfrm>
            <a:off x="720437" y="2917514"/>
            <a:ext cx="10834253" cy="3211990"/>
          </a:xfrm>
          <a:prstGeom prst="rect">
            <a:avLst/>
          </a:prstGeom>
        </p:spPr>
      </p:pic>
    </p:spTree>
    <p:extLst>
      <p:ext uri="{BB962C8B-B14F-4D97-AF65-F5344CB8AC3E}">
        <p14:creationId xmlns:p14="http://schemas.microsoft.com/office/powerpoint/2010/main" val="48934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81071" y="471051"/>
            <a:ext cx="11913947" cy="1330841"/>
          </a:xfrm>
        </p:spPr>
        <p:txBody>
          <a:bodyPr>
            <a:normAutofit/>
          </a:bodyPr>
          <a:lstStyle/>
          <a:p>
            <a:r>
              <a:rPr lang="en-GB" sz="4000" b="1">
                <a:solidFill>
                  <a:schemeClr val="accent1"/>
                </a:solidFill>
                <a:latin typeface="Amasis MT Pro"/>
                <a:cs typeface="Calibri Light"/>
              </a:rPr>
              <a:t>Findings from Padlet comments with Years 5 - 6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665982" y="1616472"/>
            <a:ext cx="8561146" cy="4014754"/>
          </a:xfrm>
        </p:spPr>
        <p:txBody>
          <a:bodyPr vert="horz" lIns="91440" tIns="45720" rIns="91440" bIns="45720" rtlCol="0" anchor="t">
            <a:normAutofit/>
          </a:bodyPr>
          <a:lstStyle/>
          <a:p>
            <a:pPr marL="0" indent="0">
              <a:buNone/>
            </a:pPr>
            <a:r>
              <a:rPr lang="en-GB" sz="3200" b="1">
                <a:latin typeface="Amasis MT Pro"/>
                <a:cs typeface="Calibri" panose="020F0502020204030204"/>
              </a:rPr>
              <a:t>Kinds of books they would like in school: </a:t>
            </a: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5" descr="Graphical user interface, text, application&#10;&#10;Description automatically generated">
            <a:extLst>
              <a:ext uri="{FF2B5EF4-FFF2-40B4-BE49-F238E27FC236}">
                <a16:creationId xmlns:a16="http://schemas.microsoft.com/office/drawing/2014/main" id="{E5742EE6-C9B1-5BC5-23E8-CD46DBF0AC68}"/>
              </a:ext>
            </a:extLst>
          </p:cNvPr>
          <p:cNvPicPr>
            <a:picLocks noChangeAspect="1"/>
          </p:cNvPicPr>
          <p:nvPr/>
        </p:nvPicPr>
        <p:blipFill>
          <a:blip r:embed="rId3"/>
          <a:stretch>
            <a:fillRect/>
          </a:stretch>
        </p:blipFill>
        <p:spPr>
          <a:xfrm>
            <a:off x="1" y="2452140"/>
            <a:ext cx="12108872" cy="4087321"/>
          </a:xfrm>
          <a:prstGeom prst="rect">
            <a:avLst/>
          </a:prstGeom>
        </p:spPr>
      </p:pic>
    </p:spTree>
    <p:extLst>
      <p:ext uri="{BB962C8B-B14F-4D97-AF65-F5344CB8AC3E}">
        <p14:creationId xmlns:p14="http://schemas.microsoft.com/office/powerpoint/2010/main" val="29728470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81071" y="471051"/>
            <a:ext cx="11913947" cy="1330841"/>
          </a:xfrm>
        </p:spPr>
        <p:txBody>
          <a:bodyPr>
            <a:normAutofit/>
          </a:bodyPr>
          <a:lstStyle/>
          <a:p>
            <a:r>
              <a:rPr lang="en-GB" sz="4000" b="1">
                <a:solidFill>
                  <a:schemeClr val="accent1"/>
                </a:solidFill>
                <a:latin typeface="Amasis MT Pro"/>
                <a:cs typeface="Calibri Light"/>
              </a:rPr>
              <a:t>Findings from Padlet comments with Years 5 - 6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665982" y="1616472"/>
            <a:ext cx="8561146" cy="4014754"/>
          </a:xfrm>
        </p:spPr>
        <p:txBody>
          <a:bodyPr vert="horz" lIns="91440" tIns="45720" rIns="91440" bIns="45720" rtlCol="0" anchor="t">
            <a:normAutofit/>
          </a:bodyPr>
          <a:lstStyle/>
          <a:p>
            <a:pPr marL="0" indent="0">
              <a:buNone/>
            </a:pPr>
            <a:r>
              <a:rPr lang="en-GB" sz="3200" b="1">
                <a:latin typeface="Amasis MT Pro"/>
                <a:cs typeface="Calibri" panose="020F0502020204030204"/>
              </a:rPr>
              <a:t>Kinds of books they would like in school: </a:t>
            </a: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Graphical user interface&#10;&#10;Description automatically generated">
            <a:extLst>
              <a:ext uri="{FF2B5EF4-FFF2-40B4-BE49-F238E27FC236}">
                <a16:creationId xmlns:a16="http://schemas.microsoft.com/office/drawing/2014/main" id="{9F9AE75E-F8DD-2D0C-4D06-207963A5F767}"/>
              </a:ext>
            </a:extLst>
          </p:cNvPr>
          <p:cNvPicPr>
            <a:picLocks noChangeAspect="1"/>
          </p:cNvPicPr>
          <p:nvPr/>
        </p:nvPicPr>
        <p:blipFill>
          <a:blip r:embed="rId3"/>
          <a:stretch>
            <a:fillRect/>
          </a:stretch>
        </p:blipFill>
        <p:spPr>
          <a:xfrm>
            <a:off x="845127" y="2461618"/>
            <a:ext cx="10598727" cy="4331599"/>
          </a:xfrm>
          <a:prstGeom prst="rect">
            <a:avLst/>
          </a:prstGeom>
        </p:spPr>
      </p:pic>
    </p:spTree>
    <p:extLst>
      <p:ext uri="{BB962C8B-B14F-4D97-AF65-F5344CB8AC3E}">
        <p14:creationId xmlns:p14="http://schemas.microsoft.com/office/powerpoint/2010/main" val="3612598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7C9ED7-6FBF-57DB-3557-AA76E888F4F8}"/>
              </a:ext>
            </a:extLst>
          </p:cNvPr>
          <p:cNvSpPr>
            <a:spLocks noGrp="1"/>
          </p:cNvSpPr>
          <p:nvPr>
            <p:ph type="title"/>
          </p:nvPr>
        </p:nvSpPr>
        <p:spPr>
          <a:xfrm>
            <a:off x="458161" y="0"/>
            <a:ext cx="10150698" cy="1322887"/>
          </a:xfrm>
        </p:spPr>
        <p:txBody>
          <a:bodyPr>
            <a:normAutofit/>
          </a:bodyPr>
          <a:lstStyle/>
          <a:p>
            <a:r>
              <a:rPr lang="en-GB">
                <a:latin typeface="Amasis MT Pro"/>
              </a:rPr>
              <a:t>Research design and methodology </a:t>
            </a:r>
          </a:p>
        </p:txBody>
      </p:sp>
      <p:sp>
        <p:nvSpPr>
          <p:cNvPr id="3" name="Content Placeholder 2">
            <a:extLst>
              <a:ext uri="{FF2B5EF4-FFF2-40B4-BE49-F238E27FC236}">
                <a16:creationId xmlns:a16="http://schemas.microsoft.com/office/drawing/2014/main" id="{54A527EB-6CB5-B714-CE3D-841EDBE6534F}"/>
              </a:ext>
            </a:extLst>
          </p:cNvPr>
          <p:cNvSpPr>
            <a:spLocks noGrp="1"/>
          </p:cNvSpPr>
          <p:nvPr>
            <p:ph idx="1"/>
          </p:nvPr>
        </p:nvSpPr>
        <p:spPr>
          <a:xfrm>
            <a:off x="291907" y="947193"/>
            <a:ext cx="8153369" cy="5474148"/>
          </a:xfrm>
        </p:spPr>
        <p:txBody>
          <a:bodyPr vert="horz" lIns="91440" tIns="45720" rIns="91440" bIns="45720" rtlCol="0" anchor="t">
            <a:noAutofit/>
          </a:bodyPr>
          <a:lstStyle/>
          <a:p>
            <a:pPr marL="0" indent="0">
              <a:buNone/>
            </a:pPr>
            <a:r>
              <a:rPr lang="en-GB" sz="2400">
                <a:latin typeface="Amasis MT Pro"/>
                <a:cs typeface="Calibri"/>
              </a:rPr>
              <a:t>According to the ideas and views of the children and staff, we sought to provide a variety of literature in various languages and representative of a variety of cultures as possible before discussing with the children involved through semi-structured group interviews to examine the impact this had, in the summer term. </a:t>
            </a:r>
            <a:endParaRPr lang="en-US" sz="2400">
              <a:latin typeface="Amasis MT Pro"/>
              <a:cs typeface="Calibri"/>
            </a:endParaRPr>
          </a:p>
          <a:p>
            <a:pPr marL="0" indent="0">
              <a:buNone/>
            </a:pPr>
            <a:endParaRPr lang="en-GB" sz="2400">
              <a:latin typeface="Amasis MT Pro"/>
              <a:cs typeface="Calibri"/>
            </a:endParaRPr>
          </a:p>
          <a:p>
            <a:pPr marL="0" indent="0">
              <a:buNone/>
            </a:pPr>
            <a:r>
              <a:rPr lang="en-GB" sz="2400" b="1" i="1">
                <a:latin typeface="Amasis MT Pro"/>
                <a:cs typeface="Calibri"/>
              </a:rPr>
              <a:t>Limitations:</a:t>
            </a:r>
          </a:p>
          <a:p>
            <a:r>
              <a:rPr lang="en-GB" sz="2400">
                <a:latin typeface="Amasis MT Pro"/>
                <a:cs typeface="Calibri"/>
              </a:rPr>
              <a:t>Difficulty finding some language books – </a:t>
            </a:r>
            <a:r>
              <a:rPr lang="en-GB" sz="2400" err="1">
                <a:latin typeface="Amasis MT Pro"/>
                <a:cs typeface="Calibri"/>
              </a:rPr>
              <a:t>e.g</a:t>
            </a:r>
            <a:r>
              <a:rPr lang="en-GB" sz="2400">
                <a:latin typeface="Amasis MT Pro"/>
                <a:cs typeface="Calibri"/>
              </a:rPr>
              <a:t> Sinhalese.</a:t>
            </a:r>
          </a:p>
          <a:p>
            <a:r>
              <a:rPr lang="en-GB" sz="2400">
                <a:latin typeface="Amasis MT Pro"/>
                <a:cs typeface="Calibri"/>
              </a:rPr>
              <a:t>Difficulty finding some genres of literature in a variety of languages. </a:t>
            </a:r>
            <a:endParaRPr lang="en-GB" sz="2400">
              <a:ea typeface="Calibri"/>
              <a:cs typeface="Calibri" panose="020F0502020204030204"/>
            </a:endParaRPr>
          </a:p>
          <a:p>
            <a:r>
              <a:rPr lang="en-GB" sz="2400">
                <a:latin typeface="Amasis MT Pro"/>
                <a:cs typeface="Calibri"/>
              </a:rPr>
              <a:t>Estyn inspection before Easter holidays – research on hold.</a:t>
            </a:r>
          </a:p>
          <a:p>
            <a:r>
              <a:rPr lang="en-GB" sz="2400">
                <a:latin typeface="Amasis MT Pro"/>
                <a:cs typeface="Calibri"/>
              </a:rPr>
              <a:t>Unable to fully assess reading ability of home languages. </a:t>
            </a:r>
          </a:p>
          <a:p>
            <a:pPr marL="0" indent="0">
              <a:buNone/>
            </a:pPr>
            <a:endParaRPr lang="en-GB" sz="1700">
              <a:cs typeface="Calibri"/>
            </a:endParaRPr>
          </a:p>
          <a:p>
            <a:endParaRPr lang="en-GB" sz="1700">
              <a:cs typeface="Calibri"/>
            </a:endParaRPr>
          </a:p>
        </p:txBody>
      </p:sp>
      <p:pic>
        <p:nvPicPr>
          <p:cNvPr id="5" name="Picture 4" descr="Different coloured question marks">
            <a:extLst>
              <a:ext uri="{FF2B5EF4-FFF2-40B4-BE49-F238E27FC236}">
                <a16:creationId xmlns:a16="http://schemas.microsoft.com/office/drawing/2014/main" id="{13A0EDE0-D202-6A06-1414-CF7304D6A508}"/>
              </a:ext>
            </a:extLst>
          </p:cNvPr>
          <p:cNvPicPr>
            <a:picLocks noChangeAspect="1"/>
          </p:cNvPicPr>
          <p:nvPr/>
        </p:nvPicPr>
        <p:blipFill rotWithShape="1">
          <a:blip r:embed="rId3"/>
          <a:srcRect l="31097" r="34483"/>
          <a:stretch/>
        </p:blipFill>
        <p:spPr>
          <a:xfrm>
            <a:off x="8795981" y="1068393"/>
            <a:ext cx="2906973" cy="4750645"/>
          </a:xfrm>
          <a:prstGeom prst="rect">
            <a:avLst/>
          </a:prstGeom>
        </p:spPr>
      </p:pic>
    </p:spTree>
    <p:extLst>
      <p:ext uri="{BB962C8B-B14F-4D97-AF65-F5344CB8AC3E}">
        <p14:creationId xmlns:p14="http://schemas.microsoft.com/office/powerpoint/2010/main" val="3520513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B7E2868-35E1-49CE-8B95-53EC7E5C76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2" name="Color Cover">
              <a:extLst>
                <a:ext uri="{FF2B5EF4-FFF2-40B4-BE49-F238E27FC236}">
                  <a16:creationId xmlns:a16="http://schemas.microsoft.com/office/drawing/2014/main" id="{50F4B6F8-4DC9-42B5-A432-E9E033E85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lor Cover">
              <a:extLst>
                <a:ext uri="{FF2B5EF4-FFF2-40B4-BE49-F238E27FC236}">
                  <a16:creationId xmlns:a16="http://schemas.microsoft.com/office/drawing/2014/main" id="{A2F3AC0B-5D73-4F2B-BF2D-5FE70C945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DC1A56D-7117-4E48-B6DD-53C32E5855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6" name="Color">
              <a:extLst>
                <a:ext uri="{FF2B5EF4-FFF2-40B4-BE49-F238E27FC236}">
                  <a16:creationId xmlns:a16="http://schemas.microsoft.com/office/drawing/2014/main" id="{54604AB5-AB8A-4179-877B-54A1DD68F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lor">
              <a:extLst>
                <a:ext uri="{FF2B5EF4-FFF2-40B4-BE49-F238E27FC236}">
                  <a16:creationId xmlns:a16="http://schemas.microsoft.com/office/drawing/2014/main" id="{E4089B00-1B33-4CA3-AFCD-ADB13413D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88E5FE3-B044-F869-B73C-3F955B481FBB}"/>
              </a:ext>
            </a:extLst>
          </p:cNvPr>
          <p:cNvPicPr>
            <a:picLocks noChangeAspect="1"/>
          </p:cNvPicPr>
          <p:nvPr/>
        </p:nvPicPr>
        <p:blipFill rotWithShape="1">
          <a:blip r:embed="rId3"/>
          <a:srcRect r="3" b="2220"/>
          <a:stretch/>
        </p:blipFill>
        <p:spPr>
          <a:xfrm>
            <a:off x="468026" y="1881793"/>
            <a:ext cx="4538201" cy="1932824"/>
          </a:xfrm>
          <a:prstGeom prst="rect">
            <a:avLst/>
          </a:prstGeom>
        </p:spPr>
      </p:pic>
      <p:pic>
        <p:nvPicPr>
          <p:cNvPr id="5" name="Content Placeholder 4">
            <a:extLst>
              <a:ext uri="{FF2B5EF4-FFF2-40B4-BE49-F238E27FC236}">
                <a16:creationId xmlns:a16="http://schemas.microsoft.com/office/drawing/2014/main" id="{5819BD24-1CF9-B99D-08E6-12E1C2C91BF7}"/>
              </a:ext>
            </a:extLst>
          </p:cNvPr>
          <p:cNvPicPr>
            <a:picLocks noChangeAspect="1"/>
          </p:cNvPicPr>
          <p:nvPr/>
        </p:nvPicPr>
        <p:blipFill rotWithShape="1">
          <a:blip r:embed="rId4"/>
          <a:srcRect t="2752" r="4" b="9631"/>
          <a:stretch/>
        </p:blipFill>
        <p:spPr>
          <a:xfrm>
            <a:off x="3041897" y="4282810"/>
            <a:ext cx="5191498" cy="2211064"/>
          </a:xfrm>
          <a:prstGeom prst="rect">
            <a:avLst/>
          </a:prstGeom>
        </p:spPr>
      </p:pic>
      <p:pic>
        <p:nvPicPr>
          <p:cNvPr id="9" name="Picture 8">
            <a:extLst>
              <a:ext uri="{FF2B5EF4-FFF2-40B4-BE49-F238E27FC236}">
                <a16:creationId xmlns:a16="http://schemas.microsoft.com/office/drawing/2014/main" id="{B0720D7F-23F0-4C2D-B449-A4DCD438CE44}"/>
              </a:ext>
            </a:extLst>
          </p:cNvPr>
          <p:cNvPicPr>
            <a:picLocks noChangeAspect="1"/>
          </p:cNvPicPr>
          <p:nvPr/>
        </p:nvPicPr>
        <p:blipFill rotWithShape="1">
          <a:blip r:embed="rId5"/>
          <a:srcRect t="1483" r="2" b="7465"/>
          <a:stretch/>
        </p:blipFill>
        <p:spPr>
          <a:xfrm>
            <a:off x="5920396" y="1718176"/>
            <a:ext cx="5191501" cy="2211065"/>
          </a:xfrm>
          <a:prstGeom prst="rect">
            <a:avLst/>
          </a:prstGeom>
        </p:spPr>
      </p:pic>
      <p:grpSp>
        <p:nvGrpSpPr>
          <p:cNvPr id="39" name="Group 38">
            <a:extLst>
              <a:ext uri="{FF2B5EF4-FFF2-40B4-BE49-F238E27FC236}">
                <a16:creationId xmlns:a16="http://schemas.microsoft.com/office/drawing/2014/main" id="{BA6EB601-F826-41B9-BFDF-C3CE2738D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0" name="Freeform: Shape 39">
              <a:extLst>
                <a:ext uri="{FF2B5EF4-FFF2-40B4-BE49-F238E27FC236}">
                  <a16:creationId xmlns:a16="http://schemas.microsoft.com/office/drawing/2014/main" id="{9F8883C6-082F-48CC-B465-2EE2E6BD9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F34063B8-85B3-47CA-8995-48143C31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8C3FD0B-9560-4904-BFFB-261A9B19B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AE31A3E0-FCC2-4C6D-96FC-06D95D189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5018F1C5-73EB-4516-A0B5-D27B581A8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A2CCE7C6-9E6D-4B49-91ED-43B3FD332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351E56CF-C858-40F2-AE1F-228C473BE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D3C315C-ADBC-6B94-D13F-97E6FCBC9E23}"/>
              </a:ext>
            </a:extLst>
          </p:cNvPr>
          <p:cNvSpPr>
            <a:spLocks noGrp="1"/>
          </p:cNvSpPr>
          <p:nvPr>
            <p:ph type="title"/>
          </p:nvPr>
        </p:nvSpPr>
        <p:spPr>
          <a:xfrm>
            <a:off x="1617576" y="-24531"/>
            <a:ext cx="9171631" cy="1805615"/>
          </a:xfrm>
        </p:spPr>
        <p:txBody>
          <a:bodyPr anchor="b">
            <a:normAutofit fontScale="90000"/>
          </a:bodyPr>
          <a:lstStyle/>
          <a:p>
            <a:r>
              <a:rPr lang="en-GB">
                <a:solidFill>
                  <a:schemeClr val="bg1"/>
                </a:solidFill>
                <a:latin typeface="Amasis MT Pro" panose="02040504050005020304" pitchFamily="18" charset="0"/>
              </a:rPr>
              <a:t>Guiding considerations for diversifying literacy resources in our school (CLPE)</a:t>
            </a:r>
          </a:p>
        </p:txBody>
      </p:sp>
      <p:sp>
        <p:nvSpPr>
          <p:cNvPr id="3" name="TextBox 2">
            <a:extLst>
              <a:ext uri="{FF2B5EF4-FFF2-40B4-BE49-F238E27FC236}">
                <a16:creationId xmlns:a16="http://schemas.microsoft.com/office/drawing/2014/main" id="{3A6A911A-85C7-BEBA-8EE5-CB1B7291A45B}"/>
              </a:ext>
            </a:extLst>
          </p:cNvPr>
          <p:cNvSpPr txBox="1"/>
          <p:nvPr/>
        </p:nvSpPr>
        <p:spPr>
          <a:xfrm>
            <a:off x="8877300" y="5638800"/>
            <a:ext cx="2533650" cy="376869"/>
          </a:xfrm>
          <a:prstGeom prst="rect">
            <a:avLst/>
          </a:prstGeom>
          <a:noFill/>
        </p:spPr>
        <p:txBody>
          <a:bodyPr wrap="square" rtlCol="0">
            <a:spAutoFit/>
          </a:bodyPr>
          <a:lstStyle/>
          <a:p>
            <a:r>
              <a:rPr lang="en-GB"/>
              <a:t>CLPE report, 2022</a:t>
            </a:r>
          </a:p>
        </p:txBody>
      </p:sp>
    </p:spTree>
    <p:extLst>
      <p:ext uri="{BB962C8B-B14F-4D97-AF65-F5344CB8AC3E}">
        <p14:creationId xmlns:p14="http://schemas.microsoft.com/office/powerpoint/2010/main" val="1917034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6" descr="Text&#10;&#10;Description automatically generated">
            <a:extLst>
              <a:ext uri="{FF2B5EF4-FFF2-40B4-BE49-F238E27FC236}">
                <a16:creationId xmlns:a16="http://schemas.microsoft.com/office/drawing/2014/main" id="{EBCB76DB-A0DF-C407-7ED0-66DD2883309D}"/>
              </a:ext>
            </a:extLst>
          </p:cNvPr>
          <p:cNvPicPr>
            <a:picLocks noChangeAspect="1"/>
          </p:cNvPicPr>
          <p:nvPr/>
        </p:nvPicPr>
        <p:blipFill>
          <a:blip r:embed="rId3"/>
          <a:stretch>
            <a:fillRect/>
          </a:stretch>
        </p:blipFill>
        <p:spPr>
          <a:xfrm>
            <a:off x="4929239" y="3969344"/>
            <a:ext cx="2375955" cy="2375955"/>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86B9E809-A104-2699-F248-702634681923}"/>
              </a:ext>
            </a:extLst>
          </p:cNvPr>
          <p:cNvPicPr>
            <a:picLocks noGrp="1" noChangeAspect="1"/>
          </p:cNvPicPr>
          <p:nvPr>
            <p:ph idx="1"/>
          </p:nvPr>
        </p:nvPicPr>
        <p:blipFill>
          <a:blip r:embed="rId4"/>
          <a:stretch>
            <a:fillRect/>
          </a:stretch>
        </p:blipFill>
        <p:spPr>
          <a:xfrm>
            <a:off x="3045482" y="389154"/>
            <a:ext cx="1736725" cy="2725738"/>
          </a:xfrm>
        </p:spPr>
      </p:pic>
      <p:pic>
        <p:nvPicPr>
          <p:cNvPr id="13" name="Picture 13" descr="Calendar&#10;&#10;Description automatically generated">
            <a:extLst>
              <a:ext uri="{FF2B5EF4-FFF2-40B4-BE49-F238E27FC236}">
                <a16:creationId xmlns:a16="http://schemas.microsoft.com/office/drawing/2014/main" id="{054A4086-1274-E728-EF09-1355E6E13813}"/>
              </a:ext>
            </a:extLst>
          </p:cNvPr>
          <p:cNvPicPr>
            <a:picLocks noChangeAspect="1"/>
          </p:cNvPicPr>
          <p:nvPr/>
        </p:nvPicPr>
        <p:blipFill>
          <a:blip r:embed="rId5"/>
          <a:stretch>
            <a:fillRect/>
          </a:stretch>
        </p:blipFill>
        <p:spPr>
          <a:xfrm>
            <a:off x="8587593" y="4466936"/>
            <a:ext cx="1736725" cy="2144713"/>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78928F6F-321A-F866-B50E-602DDD87AD80}"/>
              </a:ext>
            </a:extLst>
          </p:cNvPr>
          <p:cNvPicPr>
            <a:picLocks noChangeAspect="1"/>
          </p:cNvPicPr>
          <p:nvPr/>
        </p:nvPicPr>
        <p:blipFill>
          <a:blip r:embed="rId6"/>
          <a:stretch>
            <a:fillRect/>
          </a:stretch>
        </p:blipFill>
        <p:spPr>
          <a:xfrm>
            <a:off x="5270933" y="566741"/>
            <a:ext cx="1581150" cy="2398713"/>
          </a:xfrm>
          <a:prstGeom prst="rect">
            <a:avLst/>
          </a:prstGeom>
        </p:spPr>
      </p:pic>
      <p:pic>
        <p:nvPicPr>
          <p:cNvPr id="10" name="Picture 10" descr="A picture containing text&#10;&#10;Description automatically generated">
            <a:extLst>
              <a:ext uri="{FF2B5EF4-FFF2-40B4-BE49-F238E27FC236}">
                <a16:creationId xmlns:a16="http://schemas.microsoft.com/office/drawing/2014/main" id="{193B8A9B-6C99-FD99-7317-CB58991EF8A5}"/>
              </a:ext>
            </a:extLst>
          </p:cNvPr>
          <p:cNvPicPr>
            <a:picLocks noChangeAspect="1"/>
          </p:cNvPicPr>
          <p:nvPr/>
        </p:nvPicPr>
        <p:blipFill>
          <a:blip r:embed="rId7"/>
          <a:stretch>
            <a:fillRect/>
          </a:stretch>
        </p:blipFill>
        <p:spPr>
          <a:xfrm>
            <a:off x="6928428" y="3419475"/>
            <a:ext cx="1581150" cy="2471738"/>
          </a:xfrm>
          <a:prstGeom prst="rect">
            <a:avLst/>
          </a:prstGeom>
        </p:spPr>
      </p:pic>
      <p:pic>
        <p:nvPicPr>
          <p:cNvPr id="9" name="Picture 9" descr="A picture containing map&#10;&#10;Description automatically generated">
            <a:extLst>
              <a:ext uri="{FF2B5EF4-FFF2-40B4-BE49-F238E27FC236}">
                <a16:creationId xmlns:a16="http://schemas.microsoft.com/office/drawing/2014/main" id="{12316D91-B12E-BD05-D70C-CC33BB9B2828}"/>
              </a:ext>
            </a:extLst>
          </p:cNvPr>
          <p:cNvPicPr>
            <a:picLocks noChangeAspect="1"/>
          </p:cNvPicPr>
          <p:nvPr/>
        </p:nvPicPr>
        <p:blipFill>
          <a:blip r:embed="rId8"/>
          <a:stretch>
            <a:fillRect/>
          </a:stretch>
        </p:blipFill>
        <p:spPr>
          <a:xfrm>
            <a:off x="7073611" y="267711"/>
            <a:ext cx="1903413" cy="2968625"/>
          </a:xfrm>
          <a:prstGeom prst="rect">
            <a:avLst/>
          </a:prstGeom>
        </p:spPr>
      </p:pic>
      <p:pic>
        <p:nvPicPr>
          <p:cNvPr id="11" name="Picture 11" descr="Logo&#10;&#10;Description automatically generated">
            <a:extLst>
              <a:ext uri="{FF2B5EF4-FFF2-40B4-BE49-F238E27FC236}">
                <a16:creationId xmlns:a16="http://schemas.microsoft.com/office/drawing/2014/main" id="{3A5D5443-34B4-C76D-C572-097B38D120B1}"/>
              </a:ext>
            </a:extLst>
          </p:cNvPr>
          <p:cNvPicPr>
            <a:picLocks noChangeAspect="1"/>
          </p:cNvPicPr>
          <p:nvPr/>
        </p:nvPicPr>
        <p:blipFill>
          <a:blip r:embed="rId9"/>
          <a:stretch>
            <a:fillRect/>
          </a:stretch>
        </p:blipFill>
        <p:spPr>
          <a:xfrm>
            <a:off x="10130271" y="4384387"/>
            <a:ext cx="1991735" cy="1991735"/>
          </a:xfrm>
          <a:prstGeom prst="rect">
            <a:avLst/>
          </a:prstGeom>
        </p:spPr>
      </p:pic>
      <p:pic>
        <p:nvPicPr>
          <p:cNvPr id="8" name="Picture 8" descr="A picture containing text&#10;&#10;Description automatically generated">
            <a:extLst>
              <a:ext uri="{FF2B5EF4-FFF2-40B4-BE49-F238E27FC236}">
                <a16:creationId xmlns:a16="http://schemas.microsoft.com/office/drawing/2014/main" id="{873C6DB8-0E2D-0764-F44B-B0EE674D46DD}"/>
              </a:ext>
            </a:extLst>
          </p:cNvPr>
          <p:cNvPicPr>
            <a:picLocks noChangeAspect="1"/>
          </p:cNvPicPr>
          <p:nvPr/>
        </p:nvPicPr>
        <p:blipFill>
          <a:blip r:embed="rId10"/>
          <a:stretch>
            <a:fillRect/>
          </a:stretch>
        </p:blipFill>
        <p:spPr>
          <a:xfrm>
            <a:off x="9271289" y="267711"/>
            <a:ext cx="2068079" cy="2087129"/>
          </a:xfrm>
          <a:prstGeom prst="rect">
            <a:avLst/>
          </a:prstGeom>
        </p:spPr>
      </p:pic>
      <p:pic>
        <p:nvPicPr>
          <p:cNvPr id="14" name="Picture 14" descr="Calendar, map&#10;&#10;Description automatically generated">
            <a:extLst>
              <a:ext uri="{FF2B5EF4-FFF2-40B4-BE49-F238E27FC236}">
                <a16:creationId xmlns:a16="http://schemas.microsoft.com/office/drawing/2014/main" id="{D0E10AE0-F7E0-C6EC-9FD9-A91C539CF1F7}"/>
              </a:ext>
            </a:extLst>
          </p:cNvPr>
          <p:cNvPicPr>
            <a:picLocks noChangeAspect="1"/>
          </p:cNvPicPr>
          <p:nvPr/>
        </p:nvPicPr>
        <p:blipFill>
          <a:blip r:embed="rId11"/>
          <a:stretch>
            <a:fillRect/>
          </a:stretch>
        </p:blipFill>
        <p:spPr>
          <a:xfrm>
            <a:off x="10206615" y="2103583"/>
            <a:ext cx="1991735" cy="1991735"/>
          </a:xfrm>
          <a:prstGeom prst="rect">
            <a:avLst/>
          </a:prstGeom>
        </p:spPr>
      </p:pic>
      <p:pic>
        <p:nvPicPr>
          <p:cNvPr id="12" name="Picture 12" descr="Text&#10;&#10;Description automatically generated">
            <a:extLst>
              <a:ext uri="{FF2B5EF4-FFF2-40B4-BE49-F238E27FC236}">
                <a16:creationId xmlns:a16="http://schemas.microsoft.com/office/drawing/2014/main" id="{03CFD2ED-9792-2141-0F41-D793AA4F454C}"/>
              </a:ext>
            </a:extLst>
          </p:cNvPr>
          <p:cNvPicPr>
            <a:picLocks noChangeAspect="1"/>
          </p:cNvPicPr>
          <p:nvPr/>
        </p:nvPicPr>
        <p:blipFill>
          <a:blip r:embed="rId12"/>
          <a:stretch>
            <a:fillRect/>
          </a:stretch>
        </p:blipFill>
        <p:spPr>
          <a:xfrm>
            <a:off x="8952634" y="2643909"/>
            <a:ext cx="1749425" cy="1764867"/>
          </a:xfrm>
          <a:prstGeom prst="rect">
            <a:avLst/>
          </a:prstGeom>
        </p:spPr>
      </p:pic>
      <p:sp>
        <p:nvSpPr>
          <p:cNvPr id="2" name="Title 1">
            <a:extLst>
              <a:ext uri="{FF2B5EF4-FFF2-40B4-BE49-F238E27FC236}">
                <a16:creationId xmlns:a16="http://schemas.microsoft.com/office/drawing/2014/main" id="{87298256-09E9-C14C-D54B-9E328CB30600}"/>
              </a:ext>
            </a:extLst>
          </p:cNvPr>
          <p:cNvSpPr>
            <a:spLocks noGrp="1"/>
          </p:cNvSpPr>
          <p:nvPr>
            <p:ph type="title"/>
          </p:nvPr>
        </p:nvSpPr>
        <p:spPr>
          <a:xfrm>
            <a:off x="196735" y="605780"/>
            <a:ext cx="2752354" cy="2709275"/>
          </a:xfrm>
          <a:prstGeom prst="ellipse">
            <a:avLst/>
          </a:prstGeom>
          <a:solidFill>
            <a:schemeClr val="accent1">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Amasis MT Pro"/>
              </a:rPr>
              <a:t>Literature examples</a:t>
            </a:r>
          </a:p>
        </p:txBody>
      </p:sp>
      <p:pic>
        <p:nvPicPr>
          <p:cNvPr id="15" name="Picture 15" descr="A picture containing logo&#10;&#10;Description automatically generated">
            <a:extLst>
              <a:ext uri="{FF2B5EF4-FFF2-40B4-BE49-F238E27FC236}">
                <a16:creationId xmlns:a16="http://schemas.microsoft.com/office/drawing/2014/main" id="{6E812FC6-5A37-C22D-36FC-5693E02D2317}"/>
              </a:ext>
            </a:extLst>
          </p:cNvPr>
          <p:cNvPicPr>
            <a:picLocks noChangeAspect="1"/>
          </p:cNvPicPr>
          <p:nvPr/>
        </p:nvPicPr>
        <p:blipFill>
          <a:blip r:embed="rId13"/>
          <a:stretch>
            <a:fillRect/>
          </a:stretch>
        </p:blipFill>
        <p:spPr>
          <a:xfrm>
            <a:off x="69994" y="4605410"/>
            <a:ext cx="1982912" cy="2006239"/>
          </a:xfrm>
          <a:prstGeom prst="rect">
            <a:avLst/>
          </a:prstGeom>
        </p:spPr>
      </p:pic>
      <p:pic>
        <p:nvPicPr>
          <p:cNvPr id="17" name="Picture 17" descr="Diagram&#10;&#10;Description automatically generated">
            <a:extLst>
              <a:ext uri="{FF2B5EF4-FFF2-40B4-BE49-F238E27FC236}">
                <a16:creationId xmlns:a16="http://schemas.microsoft.com/office/drawing/2014/main" id="{E1F9F557-3023-6FD0-8C35-E6550D569712}"/>
              </a:ext>
            </a:extLst>
          </p:cNvPr>
          <p:cNvPicPr>
            <a:picLocks noChangeAspect="1"/>
          </p:cNvPicPr>
          <p:nvPr/>
        </p:nvPicPr>
        <p:blipFill>
          <a:blip r:embed="rId14"/>
          <a:stretch>
            <a:fillRect/>
          </a:stretch>
        </p:blipFill>
        <p:spPr>
          <a:xfrm>
            <a:off x="2578748" y="4444914"/>
            <a:ext cx="2424369" cy="2398713"/>
          </a:xfrm>
          <a:prstGeom prst="rect">
            <a:avLst/>
          </a:prstGeom>
        </p:spPr>
      </p:pic>
      <p:pic>
        <p:nvPicPr>
          <p:cNvPr id="3" name="Picture 2">
            <a:extLst>
              <a:ext uri="{FF2B5EF4-FFF2-40B4-BE49-F238E27FC236}">
                <a16:creationId xmlns:a16="http://schemas.microsoft.com/office/drawing/2014/main" id="{1BE435AD-E93C-4FF5-E752-FBCD07D4051D}"/>
              </a:ext>
            </a:extLst>
          </p:cNvPr>
          <p:cNvPicPr>
            <a:picLocks noChangeAspect="1"/>
          </p:cNvPicPr>
          <p:nvPr/>
        </p:nvPicPr>
        <p:blipFill>
          <a:blip r:embed="rId15"/>
          <a:stretch>
            <a:fillRect/>
          </a:stretch>
        </p:blipFill>
        <p:spPr>
          <a:xfrm>
            <a:off x="4140448" y="2425549"/>
            <a:ext cx="1436872" cy="2219108"/>
          </a:xfrm>
          <a:prstGeom prst="rect">
            <a:avLst/>
          </a:prstGeom>
        </p:spPr>
      </p:pic>
      <p:pic>
        <p:nvPicPr>
          <p:cNvPr id="5" name="Picture 4">
            <a:extLst>
              <a:ext uri="{FF2B5EF4-FFF2-40B4-BE49-F238E27FC236}">
                <a16:creationId xmlns:a16="http://schemas.microsoft.com/office/drawing/2014/main" id="{EEEC4F66-92FB-92CE-B396-24D5769405B9}"/>
              </a:ext>
            </a:extLst>
          </p:cNvPr>
          <p:cNvPicPr>
            <a:picLocks noChangeAspect="1"/>
          </p:cNvPicPr>
          <p:nvPr/>
        </p:nvPicPr>
        <p:blipFill>
          <a:blip r:embed="rId16"/>
          <a:stretch>
            <a:fillRect/>
          </a:stretch>
        </p:blipFill>
        <p:spPr>
          <a:xfrm>
            <a:off x="1883192" y="2671195"/>
            <a:ext cx="1357152" cy="2079041"/>
          </a:xfrm>
          <a:prstGeom prst="rect">
            <a:avLst/>
          </a:prstGeom>
        </p:spPr>
      </p:pic>
    </p:spTree>
    <p:extLst>
      <p:ext uri="{BB962C8B-B14F-4D97-AF65-F5344CB8AC3E}">
        <p14:creationId xmlns:p14="http://schemas.microsoft.com/office/powerpoint/2010/main" val="413179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661235" y="-259634"/>
            <a:ext cx="11913947" cy="1330841"/>
          </a:xfrm>
        </p:spPr>
        <p:txBody>
          <a:bodyPr>
            <a:normAutofit/>
          </a:bodyPr>
          <a:lstStyle/>
          <a:p>
            <a:r>
              <a:rPr lang="en-GB" sz="3200" b="1">
                <a:solidFill>
                  <a:schemeClr val="accent1"/>
                </a:solidFill>
                <a:latin typeface="Amasis MT Pro"/>
                <a:cs typeface="Calibri Light"/>
              </a:rPr>
              <a:t>Findings from second Questionnaires with years 4-6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665982" y="1616472"/>
            <a:ext cx="8561146" cy="4014754"/>
          </a:xfrm>
        </p:spPr>
        <p:txBody>
          <a:bodyPr vert="horz" lIns="91440" tIns="45720" rIns="91440" bIns="45720" rtlCol="0" anchor="t">
            <a:normAutofit/>
          </a:bodyPr>
          <a:lstStyle/>
          <a:p>
            <a:pPr marL="0" indent="0">
              <a:buNone/>
            </a:pPr>
            <a:endParaRPr lang="en-GB" sz="3200" b="1">
              <a:latin typeface="Amasis MT Pro"/>
              <a:cs typeface="Calibri" panose="020F0502020204030204"/>
            </a:endParaRP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peech Bubble: Rectangle with Corners Rounded 4">
            <a:extLst>
              <a:ext uri="{FF2B5EF4-FFF2-40B4-BE49-F238E27FC236}">
                <a16:creationId xmlns:a16="http://schemas.microsoft.com/office/drawing/2014/main" id="{480A6333-44CF-8A7F-C07F-D7358E0B5B42}"/>
              </a:ext>
            </a:extLst>
          </p:cNvPr>
          <p:cNvSpPr/>
          <p:nvPr/>
        </p:nvSpPr>
        <p:spPr>
          <a:xfrm rot="900000">
            <a:off x="8182369" y="1314670"/>
            <a:ext cx="3811708" cy="206546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chemeClr val="tx1"/>
              </a:solidFill>
              <a:latin typeface="Comic Sans MS"/>
              <a:cs typeface="Calibri"/>
            </a:endParaRPr>
          </a:p>
          <a:p>
            <a:pPr algn="ctr"/>
            <a:r>
              <a:rPr lang="en-GB" sz="2400">
                <a:solidFill>
                  <a:schemeClr val="tx1"/>
                </a:solidFill>
                <a:latin typeface="Comic Sans MS"/>
                <a:cs typeface="Calibri"/>
              </a:rPr>
              <a:t>"I like to learn French"</a:t>
            </a:r>
            <a:endParaRPr lang="en-US" sz="2400">
              <a:solidFill>
                <a:schemeClr val="tx1"/>
              </a:solidFill>
              <a:latin typeface="Comic Sans MS"/>
              <a:cs typeface="Calibri"/>
            </a:endParaRPr>
          </a:p>
          <a:p>
            <a:pPr algn="ctr"/>
            <a:endParaRPr lang="en-GB" sz="2400">
              <a:solidFill>
                <a:schemeClr val="tx1"/>
              </a:solidFill>
              <a:latin typeface="Comic Sans MS"/>
              <a:cs typeface="Calibri"/>
            </a:endParaRPr>
          </a:p>
          <a:p>
            <a:pPr algn="ctr"/>
            <a:endParaRPr lang="en-GB" sz="2400">
              <a:solidFill>
                <a:schemeClr val="tx1"/>
              </a:solidFill>
              <a:latin typeface="Comic Sans MS"/>
              <a:cs typeface="Calibri"/>
            </a:endParaRPr>
          </a:p>
          <a:p>
            <a:pPr algn="ctr"/>
            <a:endParaRPr lang="en-GB">
              <a:cs typeface="Calibri"/>
            </a:endParaRPr>
          </a:p>
        </p:txBody>
      </p:sp>
      <p:sp>
        <p:nvSpPr>
          <p:cNvPr id="6" name="Speech Bubble: Rectangle with Corners Rounded 5">
            <a:extLst>
              <a:ext uri="{FF2B5EF4-FFF2-40B4-BE49-F238E27FC236}">
                <a16:creationId xmlns:a16="http://schemas.microsoft.com/office/drawing/2014/main" id="{7FBDB225-CE76-1FF3-8AF7-12D0340C7176}"/>
              </a:ext>
            </a:extLst>
          </p:cNvPr>
          <p:cNvSpPr/>
          <p:nvPr/>
        </p:nvSpPr>
        <p:spPr>
          <a:xfrm rot="20580000">
            <a:off x="383285" y="1056983"/>
            <a:ext cx="3449781" cy="2452254"/>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rPr>
              <a:t>"l love reading </a:t>
            </a:r>
            <a:r>
              <a:rPr lang="en-GB" sz="2400" err="1">
                <a:solidFill>
                  <a:schemeClr val="tx1"/>
                </a:solidFill>
                <a:latin typeface="Comic Sans MS"/>
              </a:rPr>
              <a:t>tamil</a:t>
            </a:r>
            <a:r>
              <a:rPr lang="en-GB" sz="2400">
                <a:solidFill>
                  <a:schemeClr val="tx1"/>
                </a:solidFill>
                <a:latin typeface="Comic Sans MS"/>
              </a:rPr>
              <a:t> books"</a:t>
            </a:r>
            <a:endParaRPr lang="en-GB">
              <a:solidFill>
                <a:schemeClr val="tx1"/>
              </a:solidFill>
              <a:cs typeface="Calibri"/>
            </a:endParaRPr>
          </a:p>
        </p:txBody>
      </p:sp>
      <p:sp>
        <p:nvSpPr>
          <p:cNvPr id="7" name="Speech Bubble: Rectangle with Corners Rounded 6">
            <a:extLst>
              <a:ext uri="{FF2B5EF4-FFF2-40B4-BE49-F238E27FC236}">
                <a16:creationId xmlns:a16="http://schemas.microsoft.com/office/drawing/2014/main" id="{1AC0BFDA-0399-EFB8-5C23-137B2886DFC8}"/>
              </a:ext>
            </a:extLst>
          </p:cNvPr>
          <p:cNvSpPr/>
          <p:nvPr/>
        </p:nvSpPr>
        <p:spPr>
          <a:xfrm rot="20580000">
            <a:off x="247571" y="4112689"/>
            <a:ext cx="4973781" cy="1842654"/>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chemeClr val="tx1"/>
              </a:solidFill>
              <a:latin typeface="Comic Sans MS"/>
              <a:cs typeface="Calibri"/>
            </a:endParaRPr>
          </a:p>
          <a:p>
            <a:pPr algn="ctr"/>
            <a:r>
              <a:rPr lang="en-GB" sz="2400" i="1">
                <a:solidFill>
                  <a:schemeClr val="tx1"/>
                </a:solidFill>
                <a:latin typeface="Comic Sans MS"/>
                <a:cs typeface="Calibri"/>
              </a:rPr>
              <a:t>"because </a:t>
            </a:r>
            <a:r>
              <a:rPr lang="en-GB" sz="2400" i="1" err="1">
                <a:solidFill>
                  <a:schemeClr val="tx1"/>
                </a:solidFill>
                <a:latin typeface="Comic Sans MS"/>
                <a:cs typeface="Calibri"/>
              </a:rPr>
              <a:t>im</a:t>
            </a:r>
            <a:r>
              <a:rPr lang="en-GB" sz="2400" i="1">
                <a:solidFill>
                  <a:schemeClr val="tx1"/>
                </a:solidFill>
                <a:latin typeface="Comic Sans MS"/>
                <a:cs typeface="Calibri"/>
              </a:rPr>
              <a:t> half </a:t>
            </a:r>
            <a:r>
              <a:rPr lang="en-GB" sz="2400" i="1" err="1">
                <a:solidFill>
                  <a:schemeClr val="tx1"/>
                </a:solidFill>
                <a:latin typeface="Comic Sans MS"/>
                <a:cs typeface="Calibri"/>
              </a:rPr>
              <a:t>turkish</a:t>
            </a:r>
            <a:r>
              <a:rPr lang="en-GB" sz="2400" i="1">
                <a:solidFill>
                  <a:schemeClr val="tx1"/>
                </a:solidFill>
                <a:latin typeface="Comic Sans MS"/>
                <a:cs typeface="Calibri"/>
              </a:rPr>
              <a:t>"</a:t>
            </a:r>
            <a:endParaRPr lang="en-GB"/>
          </a:p>
          <a:p>
            <a:pPr algn="ctr"/>
            <a:endParaRPr lang="en-GB">
              <a:cs typeface="Calibri"/>
            </a:endParaRPr>
          </a:p>
        </p:txBody>
      </p:sp>
      <p:sp>
        <p:nvSpPr>
          <p:cNvPr id="8" name="Speech Bubble: Rectangle with Corners Rounded 7">
            <a:extLst>
              <a:ext uri="{FF2B5EF4-FFF2-40B4-BE49-F238E27FC236}">
                <a16:creationId xmlns:a16="http://schemas.microsoft.com/office/drawing/2014/main" id="{7DF8A64E-614A-6F9D-411A-E7954780AE44}"/>
              </a:ext>
            </a:extLst>
          </p:cNvPr>
          <p:cNvSpPr/>
          <p:nvPr/>
        </p:nvSpPr>
        <p:spPr>
          <a:xfrm>
            <a:off x="4598159" y="1532206"/>
            <a:ext cx="3435927" cy="181494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chemeClr val="tx1"/>
              </a:solidFill>
              <a:latin typeface="Comic Sans MS"/>
              <a:cs typeface="Calibri"/>
            </a:endParaRPr>
          </a:p>
          <a:p>
            <a:pPr algn="ctr"/>
            <a:r>
              <a:rPr lang="en-GB" sz="2400" b="1">
                <a:solidFill>
                  <a:schemeClr val="tx1"/>
                </a:solidFill>
                <a:latin typeface="Comic Sans MS"/>
                <a:cs typeface="Calibri"/>
              </a:rPr>
              <a:t>Why did you choose the book you are reading?</a:t>
            </a:r>
            <a:endParaRPr lang="en-GB" sz="2400">
              <a:solidFill>
                <a:schemeClr val="tx1"/>
              </a:solidFill>
              <a:latin typeface="Comic Sans MS"/>
              <a:cs typeface="Calibri"/>
            </a:endParaRPr>
          </a:p>
          <a:p>
            <a:pPr algn="ctr"/>
            <a:endParaRPr lang="en-GB">
              <a:cs typeface="Calibri"/>
            </a:endParaRPr>
          </a:p>
        </p:txBody>
      </p:sp>
      <p:sp>
        <p:nvSpPr>
          <p:cNvPr id="9" name="Speech Bubble: Rectangle with Corners Rounded 8">
            <a:extLst>
              <a:ext uri="{FF2B5EF4-FFF2-40B4-BE49-F238E27FC236}">
                <a16:creationId xmlns:a16="http://schemas.microsoft.com/office/drawing/2014/main" id="{31A24351-149E-37DD-DB24-9E1E0933AC0B}"/>
              </a:ext>
            </a:extLst>
          </p:cNvPr>
          <p:cNvSpPr/>
          <p:nvPr/>
        </p:nvSpPr>
        <p:spPr>
          <a:xfrm rot="900000">
            <a:off x="7385019" y="3933110"/>
            <a:ext cx="4336473" cy="2410690"/>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i="1">
              <a:solidFill>
                <a:schemeClr val="tx1"/>
              </a:solidFill>
              <a:latin typeface="Comic Sans MS"/>
              <a:cs typeface="Segoe UI"/>
            </a:endParaRPr>
          </a:p>
          <a:p>
            <a:pPr algn="ctr"/>
            <a:endParaRPr lang="en-GB" sz="2400" i="1" dirty="0">
              <a:solidFill>
                <a:schemeClr val="tx1"/>
              </a:solidFill>
              <a:latin typeface="Comic Sans MS"/>
              <a:cs typeface="Segoe UI"/>
            </a:endParaRPr>
          </a:p>
          <a:p>
            <a:pPr algn="ctr"/>
            <a:endParaRPr lang="en-GB" sz="2400" i="1" dirty="0">
              <a:solidFill>
                <a:schemeClr val="tx1"/>
              </a:solidFill>
              <a:latin typeface="Comic Sans MS"/>
              <a:cs typeface="Segoe UI"/>
            </a:endParaRPr>
          </a:p>
          <a:p>
            <a:pPr algn="ctr"/>
            <a:endParaRPr lang="en-GB" sz="2400" i="1" dirty="0">
              <a:solidFill>
                <a:schemeClr val="tx1"/>
              </a:solidFill>
              <a:latin typeface="Comic Sans MS"/>
              <a:cs typeface="Segoe UI"/>
            </a:endParaRPr>
          </a:p>
          <a:p>
            <a:pPr algn="ctr"/>
            <a:r>
              <a:rPr lang="en-GB" sz="2400" i="1" dirty="0">
                <a:solidFill>
                  <a:schemeClr val="tx1"/>
                </a:solidFill>
                <a:latin typeface="Comic Sans MS"/>
                <a:cs typeface="Segoe UI"/>
              </a:rPr>
              <a:t>"because am from Romania and I like Latin."</a:t>
            </a:r>
            <a:endParaRPr lang="en-US" sz="2400">
              <a:solidFill>
                <a:schemeClr val="tx1"/>
              </a:solidFill>
              <a:latin typeface="Comic Sans MS"/>
              <a:ea typeface="Calibri"/>
              <a:cs typeface="Calibri"/>
            </a:endParaRPr>
          </a:p>
          <a:p>
            <a:pPr algn="ctr"/>
            <a:endParaRPr lang="en-GB" sz="2400" i="1">
              <a:solidFill>
                <a:schemeClr val="tx1"/>
              </a:solidFill>
              <a:latin typeface="Comic Sans MS"/>
              <a:cs typeface="Segoe UI"/>
            </a:endParaRPr>
          </a:p>
          <a:p>
            <a:pPr algn="ctr"/>
            <a:endParaRPr lang="en-GB" sz="2400" i="1">
              <a:solidFill>
                <a:schemeClr val="tx1"/>
              </a:solidFill>
              <a:latin typeface="Comic Sans MS"/>
              <a:cs typeface="Segoe UI"/>
            </a:endParaRPr>
          </a:p>
          <a:p>
            <a:pPr algn="ctr"/>
            <a:endParaRPr lang="en-GB" sz="2400">
              <a:solidFill>
                <a:schemeClr val="tx1"/>
              </a:solidFill>
              <a:latin typeface="Comic Sans MS"/>
              <a:cs typeface="Calibri"/>
            </a:endParaRPr>
          </a:p>
          <a:p>
            <a:pPr algn="ctr"/>
            <a:endParaRPr lang="en-GB" sz="2400">
              <a:solidFill>
                <a:schemeClr val="tx1"/>
              </a:solidFill>
              <a:latin typeface="Comic Sans MS"/>
              <a:cs typeface="Calibri"/>
            </a:endParaRPr>
          </a:p>
          <a:p>
            <a:pPr algn="ctr"/>
            <a:endParaRPr lang="en-GB">
              <a:cs typeface="Calibri"/>
            </a:endParaRPr>
          </a:p>
        </p:txBody>
      </p:sp>
      <p:pic>
        <p:nvPicPr>
          <p:cNvPr id="10" name="Graphic 1" descr="Customer Review">
            <a:extLst>
              <a:ext uri="{FF2B5EF4-FFF2-40B4-BE49-F238E27FC236}">
                <a16:creationId xmlns:a16="http://schemas.microsoft.com/office/drawing/2014/main" id="{3B539637-EED4-1D75-49A4-F137DD2705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6017" y="3790398"/>
            <a:ext cx="2414676" cy="2428531"/>
          </a:xfrm>
          <a:prstGeom prst="rect">
            <a:avLst/>
          </a:prstGeom>
        </p:spPr>
      </p:pic>
    </p:spTree>
    <p:extLst>
      <p:ext uri="{BB962C8B-B14F-4D97-AF65-F5344CB8AC3E}">
        <p14:creationId xmlns:p14="http://schemas.microsoft.com/office/powerpoint/2010/main" val="1302538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609044" y="-301387"/>
            <a:ext cx="11913947" cy="1330841"/>
          </a:xfrm>
        </p:spPr>
        <p:txBody>
          <a:bodyPr>
            <a:normAutofit/>
          </a:bodyPr>
          <a:lstStyle/>
          <a:p>
            <a:r>
              <a:rPr lang="en-GB" sz="3200" b="1">
                <a:solidFill>
                  <a:schemeClr val="accent1"/>
                </a:solidFill>
                <a:latin typeface="Amasis MT Pro"/>
                <a:cs typeface="Calibri Light"/>
              </a:rPr>
              <a:t>Findings from second Questionnaires with years 4-6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665982" y="1616472"/>
            <a:ext cx="8561146" cy="4014754"/>
          </a:xfrm>
        </p:spPr>
        <p:txBody>
          <a:bodyPr vert="horz" lIns="91440" tIns="45720" rIns="91440" bIns="45720" rtlCol="0" anchor="t">
            <a:normAutofit/>
          </a:bodyPr>
          <a:lstStyle/>
          <a:p>
            <a:pPr marL="0" indent="0">
              <a:buNone/>
            </a:pPr>
            <a:endParaRPr lang="en-GB" sz="3200" b="1">
              <a:latin typeface="Amasis MT Pro"/>
              <a:cs typeface="Calibri" panose="020F0502020204030204"/>
            </a:endParaRP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peech Bubble: Rectangle with Corners Rounded 4">
            <a:extLst>
              <a:ext uri="{FF2B5EF4-FFF2-40B4-BE49-F238E27FC236}">
                <a16:creationId xmlns:a16="http://schemas.microsoft.com/office/drawing/2014/main" id="{E675A9A5-CB96-65AF-B9C9-493A00D6B9B2}"/>
              </a:ext>
            </a:extLst>
          </p:cNvPr>
          <p:cNvSpPr/>
          <p:nvPr/>
        </p:nvSpPr>
        <p:spPr>
          <a:xfrm>
            <a:off x="3994956" y="743832"/>
            <a:ext cx="3074001" cy="1512802"/>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Comic Sans MS"/>
                <a:cs typeface="Calibri"/>
              </a:rPr>
              <a:t>Are you enjoying the books? Why?</a:t>
            </a:r>
          </a:p>
          <a:p>
            <a:pPr algn="ctr"/>
            <a:endParaRPr lang="en-GB">
              <a:cs typeface="Calibri"/>
            </a:endParaRPr>
          </a:p>
        </p:txBody>
      </p:sp>
      <p:pic>
        <p:nvPicPr>
          <p:cNvPr id="7" name="Graphic 6" descr="Customer Review">
            <a:extLst>
              <a:ext uri="{FF2B5EF4-FFF2-40B4-BE49-F238E27FC236}">
                <a16:creationId xmlns:a16="http://schemas.microsoft.com/office/drawing/2014/main" id="{54A6585A-1B5C-CC91-E58F-32AA40FAE3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4538" y="3070152"/>
            <a:ext cx="2414676" cy="2428531"/>
          </a:xfrm>
          <a:prstGeom prst="rect">
            <a:avLst/>
          </a:prstGeom>
        </p:spPr>
      </p:pic>
      <p:sp>
        <p:nvSpPr>
          <p:cNvPr id="9" name="Speech Bubble: Rectangle with Corners Rounded 8">
            <a:extLst>
              <a:ext uri="{FF2B5EF4-FFF2-40B4-BE49-F238E27FC236}">
                <a16:creationId xmlns:a16="http://schemas.microsoft.com/office/drawing/2014/main" id="{A5925242-95E8-19A2-D64B-A6E8495B7B17}"/>
              </a:ext>
            </a:extLst>
          </p:cNvPr>
          <p:cNvSpPr/>
          <p:nvPr/>
        </p:nvSpPr>
        <p:spPr>
          <a:xfrm rot="20580000">
            <a:off x="505406" y="1125014"/>
            <a:ext cx="2844357" cy="1992967"/>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cs typeface="Calibri"/>
              </a:rPr>
              <a:t>"French is fun to learn"</a:t>
            </a:r>
            <a:endParaRPr lang="en-US">
              <a:solidFill>
                <a:schemeClr val="tx1"/>
              </a:solidFill>
            </a:endParaRPr>
          </a:p>
          <a:p>
            <a:pPr algn="ctr"/>
            <a:endParaRPr lang="en-GB">
              <a:cs typeface="Calibri"/>
            </a:endParaRPr>
          </a:p>
        </p:txBody>
      </p:sp>
      <p:sp>
        <p:nvSpPr>
          <p:cNvPr id="11" name="Speech Bubble: Rectangle with Corners Rounded 10">
            <a:extLst>
              <a:ext uri="{FF2B5EF4-FFF2-40B4-BE49-F238E27FC236}">
                <a16:creationId xmlns:a16="http://schemas.microsoft.com/office/drawing/2014/main" id="{E45795DE-DB4A-47B2-AE34-816519D58D71}"/>
              </a:ext>
            </a:extLst>
          </p:cNvPr>
          <p:cNvSpPr/>
          <p:nvPr/>
        </p:nvSpPr>
        <p:spPr>
          <a:xfrm rot="1260000">
            <a:off x="7989631" y="3924255"/>
            <a:ext cx="3157508" cy="2170419"/>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rgbClr val="212121"/>
              </a:solidFill>
              <a:latin typeface="Comic Sans MS"/>
              <a:cs typeface="Segoe UI"/>
            </a:endParaRPr>
          </a:p>
          <a:p>
            <a:pPr algn="ctr"/>
            <a:r>
              <a:rPr lang="en-GB" sz="2400">
                <a:solidFill>
                  <a:srgbClr val="212121"/>
                </a:solidFill>
                <a:latin typeface="Comic Sans MS"/>
                <a:cs typeface="Segoe UI"/>
              </a:rPr>
              <a:t>"I enjoyed how I could read my own language and the Latin was just fun and cool."</a:t>
            </a:r>
            <a:endParaRPr lang="en-US" sz="2400">
              <a:latin typeface="Comic Sans MS"/>
            </a:endParaRPr>
          </a:p>
          <a:p>
            <a:pPr algn="ctr"/>
            <a:endParaRPr lang="en-GB">
              <a:cs typeface="Calibri"/>
            </a:endParaRPr>
          </a:p>
        </p:txBody>
      </p:sp>
      <p:sp>
        <p:nvSpPr>
          <p:cNvPr id="13" name="Speech Bubble: Rectangle with Corners Rounded 12">
            <a:extLst>
              <a:ext uri="{FF2B5EF4-FFF2-40B4-BE49-F238E27FC236}">
                <a16:creationId xmlns:a16="http://schemas.microsoft.com/office/drawing/2014/main" id="{B9AE6789-D82D-0CC2-8D8A-D942B40E922E}"/>
              </a:ext>
            </a:extLst>
          </p:cNvPr>
          <p:cNvSpPr/>
          <p:nvPr/>
        </p:nvSpPr>
        <p:spPr>
          <a:xfrm rot="720000">
            <a:off x="7671345" y="892057"/>
            <a:ext cx="3449781" cy="2452254"/>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cs typeface="Segoe UI"/>
              </a:rPr>
              <a:t>"yes I enjoyed the Romanian and Latin."</a:t>
            </a:r>
            <a:endParaRPr lang="en-US" sz="2400">
              <a:solidFill>
                <a:schemeClr val="tx1"/>
              </a:solidFill>
              <a:latin typeface="Comic Sans MS"/>
            </a:endParaRPr>
          </a:p>
          <a:p>
            <a:pPr algn="ctr"/>
            <a:endParaRPr lang="en-GB">
              <a:cs typeface="Calibri"/>
            </a:endParaRPr>
          </a:p>
        </p:txBody>
      </p:sp>
      <p:sp>
        <p:nvSpPr>
          <p:cNvPr id="15" name="Speech Bubble: Rectangle with Corners Rounded 14">
            <a:extLst>
              <a:ext uri="{FF2B5EF4-FFF2-40B4-BE49-F238E27FC236}">
                <a16:creationId xmlns:a16="http://schemas.microsoft.com/office/drawing/2014/main" id="{849FBE2E-4673-24F0-C868-2983F19623DC}"/>
              </a:ext>
            </a:extLst>
          </p:cNvPr>
          <p:cNvSpPr/>
          <p:nvPr/>
        </p:nvSpPr>
        <p:spPr>
          <a:xfrm rot="19800000">
            <a:off x="786206" y="3704150"/>
            <a:ext cx="3449781" cy="2452254"/>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cs typeface="Calibri"/>
              </a:rPr>
              <a:t>"I enjoy the book"</a:t>
            </a:r>
          </a:p>
          <a:p>
            <a:pPr algn="ctr"/>
            <a:endParaRPr lang="en-GB">
              <a:cs typeface="Calibri"/>
            </a:endParaRPr>
          </a:p>
        </p:txBody>
      </p:sp>
    </p:spTree>
    <p:extLst>
      <p:ext uri="{BB962C8B-B14F-4D97-AF65-F5344CB8AC3E}">
        <p14:creationId xmlns:p14="http://schemas.microsoft.com/office/powerpoint/2010/main" val="397227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BC424-4633-DEB5-A2AA-5FE060C5FF20}"/>
              </a:ext>
            </a:extLst>
          </p:cNvPr>
          <p:cNvSpPr>
            <a:spLocks noGrp="1"/>
          </p:cNvSpPr>
          <p:nvPr>
            <p:ph type="title"/>
          </p:nvPr>
        </p:nvSpPr>
        <p:spPr>
          <a:xfrm>
            <a:off x="804672" y="331900"/>
            <a:ext cx="10917748" cy="1454051"/>
          </a:xfrm>
        </p:spPr>
        <p:txBody>
          <a:bodyPr>
            <a:normAutofit/>
          </a:bodyPr>
          <a:lstStyle/>
          <a:p>
            <a:r>
              <a:rPr lang="en-GB" sz="3300" b="1">
                <a:solidFill>
                  <a:schemeClr val="tx2"/>
                </a:solidFill>
                <a:latin typeface="Amasis MT Pro"/>
                <a:ea typeface="Calibri Light"/>
                <a:cs typeface="Calibri Light"/>
              </a:rPr>
              <a:t>Ein </a:t>
            </a:r>
            <a:r>
              <a:rPr lang="en-GB" sz="3300" b="1" err="1">
                <a:solidFill>
                  <a:schemeClr val="tx2"/>
                </a:solidFill>
                <a:latin typeface="Amasis MT Pro"/>
                <a:ea typeface="Calibri Light"/>
                <a:cs typeface="Calibri Light"/>
              </a:rPr>
              <a:t>hysgol</a:t>
            </a:r>
            <a:r>
              <a:rPr lang="en-GB" sz="3300" b="1">
                <a:solidFill>
                  <a:schemeClr val="tx2"/>
                </a:solidFill>
                <a:latin typeface="Amasis MT Pro"/>
                <a:ea typeface="Calibri Light"/>
                <a:cs typeface="Calibri Light"/>
              </a:rPr>
              <a:t> </a:t>
            </a:r>
            <a:r>
              <a:rPr lang="en-GB" sz="3300" b="1" err="1">
                <a:solidFill>
                  <a:schemeClr val="tx2"/>
                </a:solidFill>
                <a:latin typeface="Amasis MT Pro"/>
                <a:ea typeface="Calibri Light"/>
                <a:cs typeface="Calibri Light"/>
              </a:rPr>
              <a:t>ni</a:t>
            </a:r>
            <a:r>
              <a:rPr lang="en-GB" sz="3300" b="1">
                <a:solidFill>
                  <a:schemeClr val="tx2"/>
                </a:solidFill>
                <a:latin typeface="Amasis MT Pro"/>
                <a:ea typeface="Calibri Light"/>
                <a:cs typeface="Calibri Light"/>
              </a:rPr>
              <a:t> – Ysgol </a:t>
            </a:r>
            <a:r>
              <a:rPr lang="en-GB" sz="3300" b="1" err="1">
                <a:solidFill>
                  <a:schemeClr val="tx2"/>
                </a:solidFill>
                <a:latin typeface="Amasis MT Pro"/>
                <a:ea typeface="Calibri Light"/>
                <a:cs typeface="Calibri Light"/>
              </a:rPr>
              <a:t>Gynradd</a:t>
            </a:r>
            <a:r>
              <a:rPr lang="en-GB" sz="3300" b="1">
                <a:solidFill>
                  <a:schemeClr val="tx2"/>
                </a:solidFill>
                <a:latin typeface="Amasis MT Pro"/>
                <a:ea typeface="Calibri Light"/>
                <a:cs typeface="Calibri Light"/>
              </a:rPr>
              <a:t> </a:t>
            </a:r>
            <a:r>
              <a:rPr lang="en-GB" sz="3300" b="1" err="1">
                <a:solidFill>
                  <a:schemeClr val="tx2"/>
                </a:solidFill>
                <a:latin typeface="Amasis MT Pro"/>
                <a:ea typeface="Calibri Light"/>
                <a:cs typeface="Calibri Light"/>
              </a:rPr>
              <a:t>Gatholig</a:t>
            </a:r>
            <a:r>
              <a:rPr lang="en-GB" sz="3300" b="1">
                <a:solidFill>
                  <a:schemeClr val="tx2"/>
                </a:solidFill>
                <a:latin typeface="Amasis MT Pro"/>
                <a:ea typeface="Calibri Light"/>
                <a:cs typeface="Calibri Light"/>
              </a:rPr>
              <a:t> Padarn Sant</a:t>
            </a:r>
            <a:endParaRPr lang="en-GB" sz="3300" b="1">
              <a:solidFill>
                <a:schemeClr val="tx2"/>
              </a:solidFill>
              <a:latin typeface="Amasis MT Pro"/>
            </a:endParaRPr>
          </a:p>
        </p:txBody>
      </p:sp>
      <p:sp>
        <p:nvSpPr>
          <p:cNvPr id="3" name="Content Placeholder 2">
            <a:extLst>
              <a:ext uri="{FF2B5EF4-FFF2-40B4-BE49-F238E27FC236}">
                <a16:creationId xmlns:a16="http://schemas.microsoft.com/office/drawing/2014/main" id="{CED8E8CE-6912-D68D-D56D-A17DC0D38794}"/>
              </a:ext>
            </a:extLst>
          </p:cNvPr>
          <p:cNvSpPr>
            <a:spLocks noGrp="1" noRot="1" noMove="1" noResize="1" noEditPoints="1" noAdjustHandles="1" noChangeArrowheads="1" noChangeShapeType="1"/>
          </p:cNvSpPr>
          <p:nvPr>
            <p:ph idx="1"/>
          </p:nvPr>
        </p:nvSpPr>
        <p:spPr>
          <a:xfrm>
            <a:off x="969251" y="1928044"/>
            <a:ext cx="8795154" cy="3927585"/>
          </a:xfrm>
        </p:spPr>
        <p:txBody>
          <a:bodyPr vert="horz" lIns="91440" tIns="45720" rIns="91440" bIns="45720" rtlCol="0" anchor="t">
            <a:normAutofit fontScale="92500" lnSpcReduction="10000"/>
          </a:bodyPr>
          <a:lstStyle/>
          <a:p>
            <a:pPr marL="0" indent="0">
              <a:buNone/>
            </a:pPr>
            <a:r>
              <a:rPr lang="en-GB" sz="3200" b="1">
                <a:solidFill>
                  <a:schemeClr val="tx2"/>
                </a:solidFill>
                <a:latin typeface="Amasis MT Pro Light"/>
                <a:ea typeface="Calibri" panose="020F0502020204030204"/>
                <a:cs typeface="Calibri" panose="020F0502020204030204"/>
              </a:rPr>
              <a:t>Pupils on roll: 125</a:t>
            </a:r>
            <a:endParaRPr lang="en-US" sz="3200" b="1">
              <a:solidFill>
                <a:schemeClr val="tx2"/>
              </a:solidFill>
              <a:latin typeface="Amasis MT Pro Light"/>
            </a:endParaRPr>
          </a:p>
          <a:p>
            <a:pPr marL="0" indent="0">
              <a:buNone/>
            </a:pPr>
            <a:r>
              <a:rPr lang="en-GB" sz="3200" b="1">
                <a:solidFill>
                  <a:schemeClr val="tx2"/>
                </a:solidFill>
                <a:latin typeface="Amasis MT Pro Light"/>
                <a:ea typeface="Calibri" panose="020F0502020204030204"/>
                <a:cs typeface="Calibri" panose="020F0502020204030204"/>
              </a:rPr>
              <a:t>Free school meals: 17.1%</a:t>
            </a:r>
          </a:p>
          <a:p>
            <a:pPr marL="0" indent="0">
              <a:buNone/>
            </a:pPr>
            <a:r>
              <a:rPr lang="en-GB" sz="3200" b="1">
                <a:solidFill>
                  <a:schemeClr val="tx2"/>
                </a:solidFill>
                <a:latin typeface="Amasis MT Pro Light"/>
                <a:ea typeface="Calibri" panose="020F0502020204030204"/>
                <a:cs typeface="Calibri" panose="020F0502020204030204"/>
              </a:rPr>
              <a:t>ALN register: 34.6%</a:t>
            </a:r>
          </a:p>
          <a:p>
            <a:pPr marL="0" indent="0">
              <a:buNone/>
            </a:pPr>
            <a:r>
              <a:rPr lang="en-GB" sz="3200" b="1">
                <a:solidFill>
                  <a:schemeClr val="tx2"/>
                </a:solidFill>
                <a:latin typeface="Amasis MT Pro Light"/>
                <a:ea typeface="Calibri" panose="020F0502020204030204"/>
                <a:cs typeface="Calibri" panose="020F0502020204030204"/>
              </a:rPr>
              <a:t>EAL register: 22.4%</a:t>
            </a:r>
          </a:p>
          <a:p>
            <a:pPr marL="0" indent="0">
              <a:buNone/>
            </a:pPr>
            <a:endParaRPr lang="en-GB" sz="3200" b="1">
              <a:solidFill>
                <a:schemeClr val="tx2"/>
              </a:solidFill>
              <a:latin typeface="Amasis MT Pro Light"/>
              <a:ea typeface="Calibri" panose="020F0502020204030204"/>
              <a:cs typeface="Calibri" panose="020F0502020204030204"/>
            </a:endParaRPr>
          </a:p>
          <a:p>
            <a:pPr marL="0" indent="0">
              <a:buNone/>
            </a:pPr>
            <a:r>
              <a:rPr lang="en-GB" sz="3200" b="1">
                <a:solidFill>
                  <a:schemeClr val="tx2"/>
                </a:solidFill>
                <a:latin typeface="Amasis MT Pro Light"/>
                <a:ea typeface="Calibri" panose="020F0502020204030204"/>
                <a:cs typeface="Calibri" panose="020F0502020204030204"/>
              </a:rPr>
              <a:t>As part of a happy and culturally diverse community, nearly 1 in 4 of the children in our school speak English as an additional language.</a:t>
            </a:r>
          </a:p>
          <a:p>
            <a:pPr marL="0" indent="0">
              <a:buNone/>
            </a:pPr>
            <a:endParaRPr lang="en-GB" sz="1800">
              <a:solidFill>
                <a:schemeClr val="tx2"/>
              </a:solidFill>
              <a:ea typeface="Calibri" panose="020F0502020204030204"/>
              <a:cs typeface="Calibri" panose="020F0502020204030204"/>
            </a:endParaRPr>
          </a:p>
        </p:txBody>
      </p:sp>
      <p:grpSp>
        <p:nvGrpSpPr>
          <p:cNvPr id="43" name="Group 4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4" name="Freeform: Shape 4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2" descr="A picture containing symbol, emblem, logo, clipart&#10;&#10;Description automatically generated">
            <a:extLst>
              <a:ext uri="{FF2B5EF4-FFF2-40B4-BE49-F238E27FC236}">
                <a16:creationId xmlns:a16="http://schemas.microsoft.com/office/drawing/2014/main" id="{5AD09308-9A58-661B-A431-2622739AB9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04633" y="1928044"/>
            <a:ext cx="1883942" cy="18700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E3FB70-3DEB-12BE-A18A-D99B63428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264" y="1599708"/>
            <a:ext cx="343852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177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609044" y="-301387"/>
            <a:ext cx="11913947" cy="1330841"/>
          </a:xfrm>
        </p:spPr>
        <p:txBody>
          <a:bodyPr>
            <a:normAutofit/>
          </a:bodyPr>
          <a:lstStyle/>
          <a:p>
            <a:r>
              <a:rPr lang="en-GB" sz="3200" b="1">
                <a:solidFill>
                  <a:schemeClr val="accent1"/>
                </a:solidFill>
                <a:latin typeface="Amasis MT Pro"/>
                <a:cs typeface="Calibri Light"/>
              </a:rPr>
              <a:t>Findings from second Questionnaires with years 4-6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665982" y="1616472"/>
            <a:ext cx="8561146" cy="4014754"/>
          </a:xfrm>
        </p:spPr>
        <p:txBody>
          <a:bodyPr vert="horz" lIns="91440" tIns="45720" rIns="91440" bIns="45720" rtlCol="0" anchor="t">
            <a:normAutofit/>
          </a:bodyPr>
          <a:lstStyle/>
          <a:p>
            <a:pPr marL="0" indent="0">
              <a:buNone/>
            </a:pPr>
            <a:endParaRPr lang="en-GB" sz="3200" b="1">
              <a:latin typeface="Amasis MT Pro"/>
              <a:cs typeface="Calibri" panose="020F0502020204030204"/>
            </a:endParaRP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peech Bubble: Rectangle with Corners Rounded 4">
            <a:extLst>
              <a:ext uri="{FF2B5EF4-FFF2-40B4-BE49-F238E27FC236}">
                <a16:creationId xmlns:a16="http://schemas.microsoft.com/office/drawing/2014/main" id="{E675A9A5-CB96-65AF-B9C9-493A00D6B9B2}"/>
              </a:ext>
            </a:extLst>
          </p:cNvPr>
          <p:cNvSpPr/>
          <p:nvPr/>
        </p:nvSpPr>
        <p:spPr>
          <a:xfrm>
            <a:off x="3994956" y="660326"/>
            <a:ext cx="3408028" cy="174244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b="1">
              <a:solidFill>
                <a:schemeClr val="tx1"/>
              </a:solidFill>
              <a:latin typeface="Comic Sans MS"/>
              <a:cs typeface="Calibri"/>
            </a:endParaRPr>
          </a:p>
          <a:p>
            <a:pPr algn="ctr"/>
            <a:r>
              <a:rPr lang="en-GB" sz="2400" b="1">
                <a:solidFill>
                  <a:schemeClr val="tx1"/>
                </a:solidFill>
                <a:latin typeface="Comic Sans MS"/>
                <a:cs typeface="Calibri"/>
              </a:rPr>
              <a:t>Do these books make reading ore fun (enjoyable) in school?</a:t>
            </a:r>
            <a:endParaRPr lang="en-GB">
              <a:solidFill>
                <a:schemeClr val="tx1"/>
              </a:solidFill>
            </a:endParaRPr>
          </a:p>
          <a:p>
            <a:pPr algn="ctr"/>
            <a:endParaRPr lang="en-GB">
              <a:cs typeface="Calibri"/>
            </a:endParaRPr>
          </a:p>
        </p:txBody>
      </p:sp>
      <p:pic>
        <p:nvPicPr>
          <p:cNvPr id="7" name="Graphic 6" descr="Customer Review">
            <a:extLst>
              <a:ext uri="{FF2B5EF4-FFF2-40B4-BE49-F238E27FC236}">
                <a16:creationId xmlns:a16="http://schemas.microsoft.com/office/drawing/2014/main" id="{54A6585A-1B5C-CC91-E58F-32AA40FAE3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4538" y="3070152"/>
            <a:ext cx="2414676" cy="2428531"/>
          </a:xfrm>
          <a:prstGeom prst="rect">
            <a:avLst/>
          </a:prstGeom>
        </p:spPr>
      </p:pic>
      <p:sp>
        <p:nvSpPr>
          <p:cNvPr id="9" name="Speech Bubble: Rectangle with Corners Rounded 8">
            <a:extLst>
              <a:ext uri="{FF2B5EF4-FFF2-40B4-BE49-F238E27FC236}">
                <a16:creationId xmlns:a16="http://schemas.microsoft.com/office/drawing/2014/main" id="{A5925242-95E8-19A2-D64B-A6E8495B7B17}"/>
              </a:ext>
            </a:extLst>
          </p:cNvPr>
          <p:cNvSpPr/>
          <p:nvPr/>
        </p:nvSpPr>
        <p:spPr>
          <a:xfrm rot="20580000">
            <a:off x="505406" y="1125014"/>
            <a:ext cx="2844357" cy="1992967"/>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cs typeface="Calibri"/>
              </a:rPr>
              <a:t>"YES of course"</a:t>
            </a:r>
          </a:p>
          <a:p>
            <a:pPr algn="ctr"/>
            <a:endParaRPr lang="en-GB">
              <a:cs typeface="Calibri"/>
            </a:endParaRPr>
          </a:p>
        </p:txBody>
      </p:sp>
      <p:sp>
        <p:nvSpPr>
          <p:cNvPr id="11" name="Speech Bubble: Rectangle with Corners Rounded 10">
            <a:extLst>
              <a:ext uri="{FF2B5EF4-FFF2-40B4-BE49-F238E27FC236}">
                <a16:creationId xmlns:a16="http://schemas.microsoft.com/office/drawing/2014/main" id="{E45795DE-DB4A-47B2-AE34-816519D58D71}"/>
              </a:ext>
            </a:extLst>
          </p:cNvPr>
          <p:cNvSpPr/>
          <p:nvPr/>
        </p:nvSpPr>
        <p:spPr>
          <a:xfrm rot="1260000">
            <a:off x="7989631" y="3924255"/>
            <a:ext cx="3157508" cy="2170419"/>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rgbClr val="212121"/>
              </a:solidFill>
              <a:latin typeface="Comic Sans MS"/>
              <a:cs typeface="Segoe UI"/>
            </a:endParaRPr>
          </a:p>
          <a:p>
            <a:pPr algn="ctr"/>
            <a:r>
              <a:rPr lang="en-GB" sz="2400">
                <a:solidFill>
                  <a:srgbClr val="212121"/>
                </a:solidFill>
                <a:latin typeface="Comic Sans MS"/>
                <a:cs typeface="Segoe UI"/>
              </a:rPr>
              <a:t>"yes I think it is enjoyable"</a:t>
            </a:r>
          </a:p>
          <a:p>
            <a:pPr algn="ctr"/>
            <a:endParaRPr lang="en-GB">
              <a:cs typeface="Calibri"/>
            </a:endParaRPr>
          </a:p>
        </p:txBody>
      </p:sp>
      <p:sp>
        <p:nvSpPr>
          <p:cNvPr id="13" name="Speech Bubble: Rectangle with Corners Rounded 12">
            <a:extLst>
              <a:ext uri="{FF2B5EF4-FFF2-40B4-BE49-F238E27FC236}">
                <a16:creationId xmlns:a16="http://schemas.microsoft.com/office/drawing/2014/main" id="{B9AE6789-D82D-0CC2-8D8A-D942B40E922E}"/>
              </a:ext>
            </a:extLst>
          </p:cNvPr>
          <p:cNvSpPr/>
          <p:nvPr/>
        </p:nvSpPr>
        <p:spPr>
          <a:xfrm rot="720000">
            <a:off x="7671345" y="892057"/>
            <a:ext cx="3449781" cy="2452254"/>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cs typeface="Segoe UI"/>
              </a:rPr>
              <a:t>"YES FOR SURE"</a:t>
            </a:r>
          </a:p>
          <a:p>
            <a:pPr algn="ctr"/>
            <a:endParaRPr lang="en-GB">
              <a:cs typeface="Calibri"/>
            </a:endParaRPr>
          </a:p>
        </p:txBody>
      </p:sp>
      <p:sp>
        <p:nvSpPr>
          <p:cNvPr id="15" name="Speech Bubble: Rectangle with Corners Rounded 14">
            <a:extLst>
              <a:ext uri="{FF2B5EF4-FFF2-40B4-BE49-F238E27FC236}">
                <a16:creationId xmlns:a16="http://schemas.microsoft.com/office/drawing/2014/main" id="{849FBE2E-4673-24F0-C868-2983F19623DC}"/>
              </a:ext>
            </a:extLst>
          </p:cNvPr>
          <p:cNvSpPr/>
          <p:nvPr/>
        </p:nvSpPr>
        <p:spPr>
          <a:xfrm rot="19800000">
            <a:off x="786206" y="3704150"/>
            <a:ext cx="3449781" cy="2452254"/>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cs typeface="Calibri"/>
              </a:rPr>
              <a:t>"YES."</a:t>
            </a:r>
          </a:p>
          <a:p>
            <a:pPr algn="ctr"/>
            <a:endParaRPr lang="en-GB">
              <a:cs typeface="Calibri"/>
            </a:endParaRPr>
          </a:p>
        </p:txBody>
      </p:sp>
    </p:spTree>
    <p:extLst>
      <p:ext uri="{BB962C8B-B14F-4D97-AF65-F5344CB8AC3E}">
        <p14:creationId xmlns:p14="http://schemas.microsoft.com/office/powerpoint/2010/main" val="2934742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609044" y="-301387"/>
            <a:ext cx="11913947" cy="1330841"/>
          </a:xfrm>
        </p:spPr>
        <p:txBody>
          <a:bodyPr>
            <a:normAutofit/>
          </a:bodyPr>
          <a:lstStyle/>
          <a:p>
            <a:r>
              <a:rPr lang="en-GB" sz="3200" b="1">
                <a:solidFill>
                  <a:schemeClr val="accent1"/>
                </a:solidFill>
                <a:latin typeface="Amasis MT Pro"/>
                <a:cs typeface="Calibri Light"/>
              </a:rPr>
              <a:t>Findings from second Questionnaires with years 4-6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665982" y="1616472"/>
            <a:ext cx="8561146" cy="4014754"/>
          </a:xfrm>
        </p:spPr>
        <p:txBody>
          <a:bodyPr vert="horz" lIns="91440" tIns="45720" rIns="91440" bIns="45720" rtlCol="0" anchor="t">
            <a:normAutofit/>
          </a:bodyPr>
          <a:lstStyle/>
          <a:p>
            <a:pPr marL="0" indent="0">
              <a:buNone/>
            </a:pPr>
            <a:endParaRPr lang="en-GB" sz="3200" b="1">
              <a:latin typeface="Amasis MT Pro"/>
              <a:cs typeface="Calibri" panose="020F0502020204030204"/>
            </a:endParaRP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peech Bubble: Rectangle with Corners Rounded 4">
            <a:extLst>
              <a:ext uri="{FF2B5EF4-FFF2-40B4-BE49-F238E27FC236}">
                <a16:creationId xmlns:a16="http://schemas.microsoft.com/office/drawing/2014/main" id="{E675A9A5-CB96-65AF-B9C9-493A00D6B9B2}"/>
              </a:ext>
            </a:extLst>
          </p:cNvPr>
          <p:cNvSpPr/>
          <p:nvPr/>
        </p:nvSpPr>
        <p:spPr>
          <a:xfrm>
            <a:off x="3994956" y="743832"/>
            <a:ext cx="3074001" cy="1512802"/>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Comic Sans MS"/>
                <a:cs typeface="Calibri"/>
              </a:rPr>
              <a:t>Any other comments about the new books?</a:t>
            </a:r>
          </a:p>
          <a:p>
            <a:pPr algn="ctr"/>
            <a:endParaRPr lang="en-GB">
              <a:cs typeface="Calibri"/>
            </a:endParaRPr>
          </a:p>
        </p:txBody>
      </p:sp>
      <p:pic>
        <p:nvPicPr>
          <p:cNvPr id="7" name="Graphic 6" descr="Customer Review">
            <a:extLst>
              <a:ext uri="{FF2B5EF4-FFF2-40B4-BE49-F238E27FC236}">
                <a16:creationId xmlns:a16="http://schemas.microsoft.com/office/drawing/2014/main" id="{54A6585A-1B5C-CC91-E58F-32AA40FAE3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4538" y="3070152"/>
            <a:ext cx="2414676" cy="2428531"/>
          </a:xfrm>
          <a:prstGeom prst="rect">
            <a:avLst/>
          </a:prstGeom>
        </p:spPr>
      </p:pic>
      <p:sp>
        <p:nvSpPr>
          <p:cNvPr id="9" name="Speech Bubble: Rectangle with Corners Rounded 8">
            <a:extLst>
              <a:ext uri="{FF2B5EF4-FFF2-40B4-BE49-F238E27FC236}">
                <a16:creationId xmlns:a16="http://schemas.microsoft.com/office/drawing/2014/main" id="{A5925242-95E8-19A2-D64B-A6E8495B7B17}"/>
              </a:ext>
            </a:extLst>
          </p:cNvPr>
          <p:cNvSpPr/>
          <p:nvPr/>
        </p:nvSpPr>
        <p:spPr>
          <a:xfrm rot="20580000">
            <a:off x="505406" y="1125014"/>
            <a:ext cx="2844357" cy="1992967"/>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cs typeface="Calibri"/>
              </a:rPr>
              <a:t>"Are there any learning 10 minutes of Tamil a day"</a:t>
            </a:r>
            <a:endParaRPr lang="en-US">
              <a:solidFill>
                <a:schemeClr val="tx1"/>
              </a:solidFill>
            </a:endParaRPr>
          </a:p>
          <a:p>
            <a:pPr algn="ctr"/>
            <a:endParaRPr lang="en-GB">
              <a:cs typeface="Calibri"/>
            </a:endParaRPr>
          </a:p>
        </p:txBody>
      </p:sp>
      <p:sp>
        <p:nvSpPr>
          <p:cNvPr id="11" name="Speech Bubble: Rectangle with Corners Rounded 10">
            <a:extLst>
              <a:ext uri="{FF2B5EF4-FFF2-40B4-BE49-F238E27FC236}">
                <a16:creationId xmlns:a16="http://schemas.microsoft.com/office/drawing/2014/main" id="{E45795DE-DB4A-47B2-AE34-816519D58D71}"/>
              </a:ext>
            </a:extLst>
          </p:cNvPr>
          <p:cNvSpPr/>
          <p:nvPr/>
        </p:nvSpPr>
        <p:spPr>
          <a:xfrm rot="1260000">
            <a:off x="7989631" y="3924255"/>
            <a:ext cx="3157508" cy="2170419"/>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rgbClr val="212121"/>
              </a:solidFill>
              <a:latin typeface="Comic Sans MS"/>
              <a:cs typeface="Segoe UI"/>
            </a:endParaRPr>
          </a:p>
          <a:p>
            <a:pPr algn="ctr"/>
            <a:r>
              <a:rPr lang="en-GB" sz="2400">
                <a:solidFill>
                  <a:srgbClr val="212121"/>
                </a:solidFill>
                <a:latin typeface="Comic Sans MS"/>
                <a:cs typeface="Segoe UI"/>
              </a:rPr>
              <a:t>"It is fun to learn other languages"</a:t>
            </a:r>
            <a:endParaRPr lang="en-GB" sz="2400">
              <a:latin typeface="Comic Sans MS"/>
            </a:endParaRPr>
          </a:p>
          <a:p>
            <a:pPr algn="ctr"/>
            <a:endParaRPr lang="en-GB">
              <a:cs typeface="Calibri"/>
            </a:endParaRPr>
          </a:p>
        </p:txBody>
      </p:sp>
      <p:sp>
        <p:nvSpPr>
          <p:cNvPr id="13" name="Speech Bubble: Rectangle with Corners Rounded 12">
            <a:extLst>
              <a:ext uri="{FF2B5EF4-FFF2-40B4-BE49-F238E27FC236}">
                <a16:creationId xmlns:a16="http://schemas.microsoft.com/office/drawing/2014/main" id="{B9AE6789-D82D-0CC2-8D8A-D942B40E922E}"/>
              </a:ext>
            </a:extLst>
          </p:cNvPr>
          <p:cNvSpPr/>
          <p:nvPr/>
        </p:nvSpPr>
        <p:spPr>
          <a:xfrm rot="720000">
            <a:off x="7356862" y="1826887"/>
            <a:ext cx="4744136" cy="1314474"/>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cs typeface="Segoe UI"/>
              </a:rPr>
              <a:t>"there cool/fun/exiting/entertaining."</a:t>
            </a:r>
            <a:endParaRPr lang="en-US">
              <a:solidFill>
                <a:schemeClr val="tx1"/>
              </a:solidFill>
            </a:endParaRPr>
          </a:p>
          <a:p>
            <a:pPr algn="ctr"/>
            <a:endParaRPr lang="en-GB">
              <a:cs typeface="Calibri"/>
            </a:endParaRPr>
          </a:p>
        </p:txBody>
      </p:sp>
      <p:sp>
        <p:nvSpPr>
          <p:cNvPr id="4" name="Speech Bubble: Rectangle with Corners Rounded 3">
            <a:extLst>
              <a:ext uri="{FF2B5EF4-FFF2-40B4-BE49-F238E27FC236}">
                <a16:creationId xmlns:a16="http://schemas.microsoft.com/office/drawing/2014/main" id="{1C147C56-5C5A-39BC-AD48-B13EC3EA52B7}"/>
              </a:ext>
            </a:extLst>
          </p:cNvPr>
          <p:cNvSpPr/>
          <p:nvPr/>
        </p:nvSpPr>
        <p:spPr>
          <a:xfrm rot="20580000">
            <a:off x="820187" y="3780056"/>
            <a:ext cx="3387151" cy="1972091"/>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tx1"/>
                </a:solidFill>
                <a:latin typeface="Comic Sans MS"/>
                <a:cs typeface="Calibri"/>
              </a:rPr>
              <a:t>"it is because to know other languages"</a:t>
            </a:r>
          </a:p>
        </p:txBody>
      </p:sp>
    </p:spTree>
    <p:extLst>
      <p:ext uri="{BB962C8B-B14F-4D97-AF65-F5344CB8AC3E}">
        <p14:creationId xmlns:p14="http://schemas.microsoft.com/office/powerpoint/2010/main" val="29714881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21E09A-EE36-F8B9-B35F-7FD7638A807E}"/>
              </a:ext>
            </a:extLst>
          </p:cNvPr>
          <p:cNvSpPr>
            <a:spLocks noGrp="1"/>
          </p:cNvSpPr>
          <p:nvPr>
            <p:ph type="title"/>
          </p:nvPr>
        </p:nvSpPr>
        <p:spPr>
          <a:xfrm>
            <a:off x="838200" y="365125"/>
            <a:ext cx="10515600" cy="1325563"/>
          </a:xfrm>
        </p:spPr>
        <p:txBody>
          <a:bodyPr>
            <a:normAutofit/>
          </a:bodyPr>
          <a:lstStyle/>
          <a:p>
            <a:r>
              <a:rPr lang="en-US" b="1" dirty="0">
                <a:latin typeface="Amasis MT Pro"/>
                <a:cs typeface="Calibri Light"/>
              </a:rPr>
              <a:t>Additional findings</a:t>
            </a:r>
            <a:endParaRPr lang="en-US" b="1" dirty="0">
              <a:latin typeface="Amasis MT Pro"/>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86D34865-A54A-B972-CD0A-B6626EFAAFF3}"/>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dirty="0">
                <a:latin typeface="Amasis MT Pro"/>
                <a:ea typeface="Calibri"/>
                <a:cs typeface="Calibri"/>
              </a:rPr>
              <a:t>Questionnaires prompted impromptu discussions regarding their language use, where they liked to speak different languages and with whom. </a:t>
            </a:r>
          </a:p>
          <a:p>
            <a:r>
              <a:rPr lang="en-US" dirty="0">
                <a:latin typeface="Amasis MT Pro"/>
                <a:ea typeface="Calibri"/>
                <a:cs typeface="Calibri"/>
              </a:rPr>
              <a:t>For example, some children spoke Sinhala together in school, whilst some children didn’t speak to each other in Tamil as they felt they should be using the opportunity to develop their English skills. </a:t>
            </a:r>
          </a:p>
          <a:p>
            <a:r>
              <a:rPr lang="en-US" dirty="0">
                <a:latin typeface="Amasis MT Pro"/>
                <a:ea typeface="Calibri"/>
                <a:cs typeface="Calibri"/>
              </a:rPr>
              <a:t>Many of the children also expressed that they would like to have access to books that better represented them. </a:t>
            </a:r>
            <a:endParaRPr lang="en-US" dirty="0">
              <a:latin typeface="Amasis MT Pro"/>
            </a:endParaRPr>
          </a:p>
        </p:txBody>
      </p:sp>
    </p:spTree>
    <p:extLst>
      <p:ext uri="{BB962C8B-B14F-4D97-AF65-F5344CB8AC3E}">
        <p14:creationId xmlns:p14="http://schemas.microsoft.com/office/powerpoint/2010/main" val="3977686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81071" y="471051"/>
            <a:ext cx="11913947" cy="795060"/>
          </a:xfrm>
        </p:spPr>
        <p:txBody>
          <a:bodyPr>
            <a:normAutofit/>
          </a:bodyPr>
          <a:lstStyle/>
          <a:p>
            <a:r>
              <a:rPr lang="en-GB" sz="4000" b="1" dirty="0">
                <a:solidFill>
                  <a:schemeClr val="accent1"/>
                </a:solidFill>
                <a:latin typeface="Amasis MT Pro"/>
                <a:cs typeface="Calibri Light"/>
              </a:rPr>
              <a:t>Staff </a:t>
            </a:r>
            <a:r>
              <a:rPr lang="en-GB" sz="4000" b="1">
                <a:solidFill>
                  <a:schemeClr val="accent1"/>
                </a:solidFill>
                <a:latin typeface="Amasis MT Pro"/>
                <a:cs typeface="Calibri Light"/>
              </a:rPr>
              <a:t>discussion</a:t>
            </a:r>
            <a:r>
              <a:rPr lang="en-GB" sz="4000" b="1" dirty="0">
                <a:solidFill>
                  <a:schemeClr val="accent1"/>
                </a:solidFill>
                <a:latin typeface="Amasis MT Pro"/>
                <a:cs typeface="Calibri Light"/>
              </a:rPr>
              <a:t>:</a:t>
            </a:r>
            <a:endParaRPr lang="en-GB" sz="4000" b="1">
              <a:solidFill>
                <a:schemeClr val="accent1"/>
              </a:solidFill>
              <a:latin typeface="Amasis MT Pro"/>
              <a:cs typeface="Calibri Light"/>
            </a:endParaRP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665982" y="1616472"/>
            <a:ext cx="8561146" cy="4014754"/>
          </a:xfrm>
        </p:spPr>
        <p:txBody>
          <a:bodyPr vert="horz" lIns="91440" tIns="45720" rIns="91440" bIns="45720" rtlCol="0" anchor="t">
            <a:normAutofit/>
          </a:bodyPr>
          <a:lstStyle/>
          <a:p>
            <a:pPr marL="0" indent="0">
              <a:buNone/>
            </a:pPr>
            <a:endParaRPr lang="en-GB" sz="3200" b="1">
              <a:latin typeface="Amasis MT Pro"/>
              <a:cs typeface="Calibri" panose="020F0502020204030204"/>
            </a:endParaRP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E1D6993-D8B9-4888-B7FD-DA88497FDD86}"/>
              </a:ext>
            </a:extLst>
          </p:cNvPr>
          <p:cNvSpPr txBox="1"/>
          <p:nvPr/>
        </p:nvSpPr>
        <p:spPr>
          <a:xfrm>
            <a:off x="517922" y="1446609"/>
            <a:ext cx="11233546"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masis MT Pro"/>
                <a:ea typeface="Calibri"/>
                <a:cs typeface="Calibri"/>
              </a:rPr>
              <a:t>"In St Padarn's we have children with parents from: Romania, Poland, India, Sri Lanka, Ukraine, Nigeria, Ghana, Turkey, Belgium, Slovakia, Czechia, England, Northern Ireland, Spain, Taiwan and Wales."</a:t>
            </a:r>
            <a:endParaRPr lang="en-US" sz="2000">
              <a:latin typeface="Amasis MT Pro"/>
              <a:ea typeface="Calibri"/>
              <a:cs typeface="Calibri"/>
            </a:endParaRPr>
          </a:p>
          <a:p>
            <a:endParaRPr lang="en-GB" sz="2000" dirty="0">
              <a:latin typeface="Amasis MT Pro"/>
              <a:ea typeface="Calibri"/>
              <a:cs typeface="Calibri"/>
            </a:endParaRPr>
          </a:p>
          <a:p>
            <a:r>
              <a:rPr lang="en-GB" sz="2000" dirty="0">
                <a:latin typeface="Amasis MT Pro"/>
                <a:ea typeface="Calibri"/>
                <a:cs typeface="Calibri"/>
              </a:rPr>
              <a:t>"We think many children enjoy reading. They are keen to come into class and get their books out, they actively go to the reading corner."</a:t>
            </a:r>
            <a:endParaRPr lang="en-US" sz="2000">
              <a:latin typeface="Amasis MT Pro"/>
              <a:ea typeface="Calibri"/>
              <a:cs typeface="Calibri"/>
            </a:endParaRPr>
          </a:p>
          <a:p>
            <a:endParaRPr lang="en-GB" sz="2000" dirty="0">
              <a:latin typeface="Amasis MT Pro"/>
              <a:ea typeface="Calibri"/>
              <a:cs typeface="Calibri"/>
            </a:endParaRPr>
          </a:p>
          <a:p>
            <a:r>
              <a:rPr lang="en-GB" sz="2000" dirty="0">
                <a:latin typeface="Amasis MT Pro"/>
                <a:ea typeface="Calibri"/>
                <a:cs typeface="Calibri"/>
              </a:rPr>
              <a:t>"They enjoy having books on the playground."</a:t>
            </a:r>
          </a:p>
          <a:p>
            <a:endParaRPr lang="en-GB" sz="2000" dirty="0">
              <a:latin typeface="Amasis MT Pro"/>
              <a:ea typeface="Calibri"/>
              <a:cs typeface="Calibri"/>
            </a:endParaRPr>
          </a:p>
          <a:p>
            <a:r>
              <a:rPr lang="en-GB" sz="2000" dirty="0">
                <a:latin typeface="Amasis MT Pro"/>
                <a:ea typeface="Calibri"/>
                <a:cs typeface="Calibri"/>
              </a:rPr>
              <a:t>"Factual books are a hit."</a:t>
            </a:r>
            <a:endParaRPr lang="en-US" sz="2000">
              <a:latin typeface="Amasis MT Pro"/>
              <a:ea typeface="Calibri"/>
              <a:cs typeface="Calibri"/>
            </a:endParaRPr>
          </a:p>
          <a:p>
            <a:endParaRPr lang="en-GB" sz="2000" dirty="0">
              <a:latin typeface="Amasis MT Pro"/>
              <a:ea typeface="Calibri"/>
              <a:cs typeface="Calibri"/>
            </a:endParaRPr>
          </a:p>
          <a:p>
            <a:r>
              <a:rPr lang="en-GB" sz="2000" dirty="0">
                <a:latin typeface="Amasis MT Pro"/>
                <a:ea typeface="Calibri"/>
                <a:cs typeface="Calibri"/>
              </a:rPr>
              <a:t>"They ask to listen to a story being read, enjoy sharing facts with the class, class are calm when it is story time at the end of the day, and they enjoy discussing their books with each other." </a:t>
            </a:r>
            <a:endParaRPr lang="en-US" sz="2000">
              <a:latin typeface="Amasis MT Pro"/>
              <a:ea typeface="Calibri"/>
              <a:cs typeface="Calibri"/>
            </a:endParaRPr>
          </a:p>
          <a:p>
            <a:endParaRPr lang="en-GB" sz="2000" dirty="0">
              <a:latin typeface="Amasis MT Pro"/>
              <a:ea typeface="Calibri"/>
              <a:cs typeface="Calibri"/>
            </a:endParaRPr>
          </a:p>
          <a:p>
            <a:r>
              <a:rPr lang="en-GB" sz="2000" dirty="0">
                <a:latin typeface="Amasis MT Pro"/>
                <a:ea typeface="Calibri"/>
                <a:cs typeface="Calibri"/>
              </a:rPr>
              <a:t>"Most children bring their reading books back, having read them at home."</a:t>
            </a:r>
            <a:endParaRPr lang="en-US" sz="2000" dirty="0">
              <a:latin typeface="Amasis MT Pro"/>
              <a:ea typeface="Calibri"/>
              <a:cs typeface="Calibri"/>
            </a:endParaRPr>
          </a:p>
          <a:p>
            <a:endParaRPr lang="en-US" dirty="0">
              <a:latin typeface="Amasis MT Pro"/>
              <a:ea typeface="Calibri"/>
              <a:cs typeface="Calibri"/>
            </a:endParaRPr>
          </a:p>
          <a:p>
            <a:endParaRPr lang="en-GB" dirty="0">
              <a:latin typeface="Amasis MT Pro"/>
              <a:ea typeface="Calibri"/>
              <a:cs typeface="Calibri"/>
            </a:endParaRPr>
          </a:p>
          <a:p>
            <a:endParaRPr lang="en-GB">
              <a:ea typeface="Calibri"/>
              <a:cs typeface="Calibri"/>
            </a:endParaRPr>
          </a:p>
        </p:txBody>
      </p:sp>
    </p:spTree>
    <p:extLst>
      <p:ext uri="{BB962C8B-B14F-4D97-AF65-F5344CB8AC3E}">
        <p14:creationId xmlns:p14="http://schemas.microsoft.com/office/powerpoint/2010/main" val="862729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069109" y="1113597"/>
            <a:ext cx="3494362" cy="3684077"/>
          </a:xfrm>
        </p:spPr>
        <p:txBody>
          <a:bodyPr vert="horz" lIns="91440" tIns="45720" rIns="91440" bIns="45720" rtlCol="0" anchor="ctr">
            <a:normAutofit/>
          </a:bodyPr>
          <a:lstStyle/>
          <a:p>
            <a:pPr algn="r"/>
            <a:r>
              <a:rPr lang="en-US" b="1" kern="1200" dirty="0">
                <a:solidFill>
                  <a:schemeClr val="accent1"/>
                </a:solidFill>
                <a:latin typeface="Amasis MT Pro"/>
              </a:rPr>
              <a:t>Findings from staff discussion:</a:t>
            </a:r>
          </a:p>
        </p:txBody>
      </p:sp>
      <p:cxnSp>
        <p:nvCxnSpPr>
          <p:cNvPr id="33" name="Straight Connector 3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4976030" y="963507"/>
            <a:ext cx="6250940" cy="2304627"/>
          </a:xfrm>
        </p:spPr>
        <p:txBody>
          <a:bodyPr vert="horz" lIns="91440" tIns="45720" rIns="91440" bIns="45720" rtlCol="0" anchor="b">
            <a:normAutofit/>
          </a:bodyPr>
          <a:lstStyle/>
          <a:p>
            <a:pPr marL="0"/>
            <a:endParaRPr lang="en-US" sz="2000" b="1"/>
          </a:p>
          <a:p>
            <a:pPr marL="0"/>
            <a:endParaRPr lang="en-US" sz="2000"/>
          </a:p>
        </p:txBody>
      </p:sp>
      <p:sp>
        <p:nvSpPr>
          <p:cNvPr id="4" name="TextBox 3">
            <a:extLst>
              <a:ext uri="{FF2B5EF4-FFF2-40B4-BE49-F238E27FC236}">
                <a16:creationId xmlns:a16="http://schemas.microsoft.com/office/drawing/2014/main" id="{BE1D6993-D8B9-4888-B7FD-DA88497FDD86}"/>
              </a:ext>
            </a:extLst>
          </p:cNvPr>
          <p:cNvSpPr txBox="1"/>
          <p:nvPr/>
        </p:nvSpPr>
        <p:spPr>
          <a:xfrm>
            <a:off x="5033757" y="1407776"/>
            <a:ext cx="6193213" cy="448671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342900" indent="-228600">
              <a:lnSpc>
                <a:spcPct val="90000"/>
              </a:lnSpc>
              <a:spcAft>
                <a:spcPts val="600"/>
              </a:spcAft>
              <a:buFont typeface="Arial" panose="020B0604020202020204" pitchFamily="34" charset="0"/>
              <a:buChar char="•"/>
            </a:pPr>
            <a:r>
              <a:rPr lang="en-US" sz="2400" dirty="0">
                <a:latin typeface="Amasis MT Pro"/>
              </a:rPr>
              <a:t>There are many nationalities and languages represented in our school, and these are </a:t>
            </a:r>
            <a:r>
              <a:rPr lang="en-US" sz="2400" err="1">
                <a:latin typeface="Amasis MT Pro"/>
              </a:rPr>
              <a:t>recognised</a:t>
            </a:r>
            <a:r>
              <a:rPr lang="en-US" sz="2400" dirty="0">
                <a:latin typeface="Amasis MT Pro"/>
              </a:rPr>
              <a:t> by all teaching staff.</a:t>
            </a:r>
          </a:p>
          <a:p>
            <a:pPr marL="342900" indent="-228600">
              <a:lnSpc>
                <a:spcPct val="90000"/>
              </a:lnSpc>
              <a:spcAft>
                <a:spcPts val="600"/>
              </a:spcAft>
              <a:buFont typeface="Arial" panose="020B0604020202020204" pitchFamily="34" charset="0"/>
              <a:buChar char="•"/>
            </a:pPr>
            <a:endParaRPr lang="en-US" sz="2400" dirty="0">
              <a:latin typeface="Amasis MT Pro"/>
            </a:endParaRPr>
          </a:p>
          <a:p>
            <a:pPr marL="342900" indent="-228600">
              <a:lnSpc>
                <a:spcPct val="90000"/>
              </a:lnSpc>
              <a:spcAft>
                <a:spcPts val="600"/>
              </a:spcAft>
              <a:buFont typeface="Arial" panose="020B0604020202020204" pitchFamily="34" charset="0"/>
              <a:buChar char="•"/>
            </a:pPr>
            <a:r>
              <a:rPr lang="en-US" sz="2400" dirty="0">
                <a:latin typeface="Amasis MT Pro"/>
              </a:rPr>
              <a:t>Children in our school enjoy reading and being given the time and space to do so (for example, being able to take books onto the playground).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149425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81071" y="471051"/>
            <a:ext cx="11913947" cy="795060"/>
          </a:xfrm>
        </p:spPr>
        <p:txBody>
          <a:bodyPr>
            <a:normAutofit/>
          </a:bodyPr>
          <a:lstStyle/>
          <a:p>
            <a:r>
              <a:rPr lang="en-GB" sz="4000" b="1" dirty="0">
                <a:solidFill>
                  <a:schemeClr val="accent1"/>
                </a:solidFill>
                <a:latin typeface="Amasis MT Pro"/>
                <a:cs typeface="Calibri Light"/>
              </a:rPr>
              <a:t>Staff discussion:</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665982" y="1616472"/>
            <a:ext cx="8561146" cy="4014754"/>
          </a:xfrm>
        </p:spPr>
        <p:txBody>
          <a:bodyPr vert="horz" lIns="91440" tIns="45720" rIns="91440" bIns="45720" rtlCol="0" anchor="t">
            <a:normAutofit/>
          </a:bodyPr>
          <a:lstStyle/>
          <a:p>
            <a:pPr marL="0" indent="0">
              <a:buNone/>
            </a:pPr>
            <a:endParaRPr lang="en-GB" sz="3200" b="1">
              <a:latin typeface="Amasis MT Pro"/>
              <a:cs typeface="Calibri" panose="020F0502020204030204"/>
            </a:endParaRP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E1D6993-D8B9-4888-B7FD-DA88497FDD86}"/>
              </a:ext>
            </a:extLst>
          </p:cNvPr>
          <p:cNvSpPr txBox="1"/>
          <p:nvPr/>
        </p:nvSpPr>
        <p:spPr>
          <a:xfrm>
            <a:off x="517922" y="1446609"/>
            <a:ext cx="11233546"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masis MT Pro"/>
                <a:ea typeface="+mn-lt"/>
                <a:cs typeface="+mn-lt"/>
              </a:rPr>
              <a:t>"The new books with different languages in are proving to be popular. Initially this may be a novelty so now waiting to see if this has a concrete positive effect." </a:t>
            </a:r>
            <a:endParaRPr lang="en-GB" sz="2000">
              <a:latin typeface="Amasis MT Pro"/>
              <a:ea typeface="Calibri"/>
              <a:cs typeface="Calibri"/>
            </a:endParaRPr>
          </a:p>
          <a:p>
            <a:endParaRPr lang="en-GB" sz="2000" dirty="0">
              <a:latin typeface="Amasis MT Pro"/>
              <a:ea typeface="Calibri"/>
              <a:cs typeface="Calibri"/>
            </a:endParaRPr>
          </a:p>
          <a:p>
            <a:r>
              <a:rPr lang="en-GB" sz="2000" dirty="0">
                <a:latin typeface="Amasis MT Pro"/>
                <a:ea typeface="Calibri"/>
                <a:cs typeface="Calibri"/>
              </a:rPr>
              <a:t>"There is an issue that they can't keep them in their trays so they can't progress with reading one book." </a:t>
            </a:r>
          </a:p>
          <a:p>
            <a:endParaRPr lang="en-GB" sz="2000" dirty="0">
              <a:latin typeface="Amasis MT Pro"/>
              <a:ea typeface="Calibri"/>
              <a:cs typeface="Calibri"/>
            </a:endParaRPr>
          </a:p>
          <a:p>
            <a:r>
              <a:rPr lang="en-GB" sz="2000" dirty="0">
                <a:latin typeface="Amasis MT Pro"/>
                <a:ea typeface="Calibri"/>
                <a:cs typeface="Calibri"/>
              </a:rPr>
              <a:t>"Due to the small number of books it is a bit of an issue – sharing/trying to keep the same book."</a:t>
            </a:r>
            <a:endParaRPr lang="en-GB" sz="2000">
              <a:latin typeface="Amasis MT Pro"/>
              <a:ea typeface="Calibri"/>
              <a:cs typeface="Calibri"/>
            </a:endParaRPr>
          </a:p>
          <a:p>
            <a:endParaRPr lang="en-GB" sz="2000" dirty="0">
              <a:latin typeface="Amasis MT Pro"/>
              <a:ea typeface="Calibri"/>
              <a:cs typeface="Calibri"/>
            </a:endParaRPr>
          </a:p>
          <a:p>
            <a:r>
              <a:rPr lang="en-GB" sz="2000" dirty="0">
                <a:latin typeface="Amasis MT Pro"/>
                <a:ea typeface="Calibri"/>
                <a:cs typeface="Calibri"/>
              </a:rPr>
              <a:t>"The representation of different cultures is very important to our children  - for example the Welsh scheme we use is very 'white European'."</a:t>
            </a:r>
          </a:p>
          <a:p>
            <a:endParaRPr lang="en-GB" sz="2000" dirty="0">
              <a:latin typeface="Amasis MT Pro"/>
              <a:ea typeface="Calibri"/>
              <a:cs typeface="Calibri"/>
            </a:endParaRPr>
          </a:p>
          <a:p>
            <a:r>
              <a:rPr lang="en-GB" sz="2000" dirty="0">
                <a:latin typeface="Amasis MT Pro"/>
                <a:ea typeface="Calibri"/>
                <a:cs typeface="Calibri"/>
              </a:rPr>
              <a:t>"Audio books would be good – many of the children speak a language but are not able to read in that language."</a:t>
            </a:r>
          </a:p>
          <a:p>
            <a:endParaRPr lang="en-GB" sz="2000" dirty="0">
              <a:latin typeface="Amasis MT Pro"/>
              <a:ea typeface="Calibri"/>
              <a:cs typeface="Calibri"/>
            </a:endParaRPr>
          </a:p>
          <a:p>
            <a:r>
              <a:rPr lang="en-GB" sz="2000" dirty="0">
                <a:latin typeface="Amasis MT Pro"/>
                <a:ea typeface="Calibri"/>
                <a:cs typeface="Calibri"/>
              </a:rPr>
              <a:t>"The boys in particular enjoy factual books – especially about WW2, space, animals, minibeasts. We would like some new chapter books (more updated), anime comic books, high interest but low-level reading materials for example the Diary of the Wimpy Kid – lots of pages but minimal text."</a:t>
            </a:r>
          </a:p>
          <a:p>
            <a:endParaRPr lang="en-GB">
              <a:ea typeface="Calibri"/>
              <a:cs typeface="Calibri"/>
            </a:endParaRPr>
          </a:p>
        </p:txBody>
      </p:sp>
    </p:spTree>
    <p:extLst>
      <p:ext uri="{BB962C8B-B14F-4D97-AF65-F5344CB8AC3E}">
        <p14:creationId xmlns:p14="http://schemas.microsoft.com/office/powerpoint/2010/main" val="37599676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009650" y="1084734"/>
            <a:ext cx="3494362" cy="3476259"/>
          </a:xfrm>
        </p:spPr>
        <p:txBody>
          <a:bodyPr vert="horz" lIns="91440" tIns="45720" rIns="91440" bIns="45720" rtlCol="0" anchor="ctr">
            <a:normAutofit/>
          </a:bodyPr>
          <a:lstStyle/>
          <a:p>
            <a:pPr algn="r"/>
            <a:r>
              <a:rPr lang="en-US" b="1" kern="1200" dirty="0">
                <a:solidFill>
                  <a:schemeClr val="accent1"/>
                </a:solidFill>
                <a:latin typeface="Amasis MT Pro"/>
              </a:rPr>
              <a:t>Findings from staff discussion:</a:t>
            </a:r>
          </a:p>
        </p:txBody>
      </p:sp>
      <p:cxnSp>
        <p:nvCxnSpPr>
          <p:cNvPr id="33" name="Straight Connector 3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4976030" y="963507"/>
            <a:ext cx="6250940" cy="2304627"/>
          </a:xfrm>
        </p:spPr>
        <p:txBody>
          <a:bodyPr vert="horz" lIns="91440" tIns="45720" rIns="91440" bIns="45720" rtlCol="0" anchor="b">
            <a:normAutofit/>
          </a:bodyPr>
          <a:lstStyle/>
          <a:p>
            <a:pPr marL="0"/>
            <a:endParaRPr lang="en-US" sz="2000" b="1"/>
          </a:p>
          <a:p>
            <a:pPr marL="0"/>
            <a:endParaRPr lang="en-US" sz="2000"/>
          </a:p>
        </p:txBody>
      </p:sp>
      <p:sp>
        <p:nvSpPr>
          <p:cNvPr id="4" name="TextBox 3">
            <a:extLst>
              <a:ext uri="{FF2B5EF4-FFF2-40B4-BE49-F238E27FC236}">
                <a16:creationId xmlns:a16="http://schemas.microsoft.com/office/drawing/2014/main" id="{BE1D6993-D8B9-4888-B7FD-DA88497FDD86}"/>
              </a:ext>
            </a:extLst>
          </p:cNvPr>
          <p:cNvSpPr txBox="1"/>
          <p:nvPr/>
        </p:nvSpPr>
        <p:spPr>
          <a:xfrm>
            <a:off x="5033757" y="1407776"/>
            <a:ext cx="6193213" cy="448671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342900" indent="-228600">
              <a:lnSpc>
                <a:spcPct val="90000"/>
              </a:lnSpc>
              <a:spcAft>
                <a:spcPts val="600"/>
              </a:spcAft>
              <a:buFont typeface="Arial" panose="020B0604020202020204" pitchFamily="34" charset="0"/>
              <a:buChar char="•"/>
            </a:pPr>
            <a:endParaRPr lang="en-US" sz="2400" dirty="0">
              <a:latin typeface="Amasis MT Pro"/>
            </a:endParaRP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dirty="0">
                <a:latin typeface="Amasis MT Pro"/>
                <a:ea typeface="Calibri" panose="020F0502020204030204"/>
                <a:cs typeface="Calibri" panose="020F0502020204030204"/>
              </a:rPr>
              <a:t>More books needed – with a greater variety of genres.</a:t>
            </a:r>
          </a:p>
          <a:p>
            <a:pPr indent="-228600">
              <a:lnSpc>
                <a:spcPct val="90000"/>
              </a:lnSpc>
              <a:spcAft>
                <a:spcPts val="600"/>
              </a:spcAft>
              <a:buFont typeface="Arial" panose="020B0604020202020204" pitchFamily="34" charset="0"/>
              <a:buChar char="•"/>
            </a:pPr>
            <a:endParaRPr lang="en-US" sz="2000" dirty="0">
              <a:latin typeface="Amasis MT Pro"/>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r>
              <a:rPr lang="en-US" sz="2000" dirty="0">
                <a:latin typeface="Amasis MT Pro"/>
                <a:ea typeface="Calibri" panose="020F0502020204030204"/>
                <a:cs typeface="Calibri" panose="020F0502020204030204"/>
              </a:rPr>
              <a:t>In agreement that a variety of more culturally representative books should be available.</a:t>
            </a:r>
          </a:p>
          <a:p>
            <a:pPr indent="-228600">
              <a:lnSpc>
                <a:spcPct val="90000"/>
              </a:lnSpc>
              <a:spcAft>
                <a:spcPts val="600"/>
              </a:spcAft>
              <a:buFont typeface="Arial" panose="020B0604020202020204" pitchFamily="34" charset="0"/>
              <a:buChar char="•"/>
            </a:pPr>
            <a:endParaRPr lang="en-US" sz="2000" dirty="0">
              <a:latin typeface="Amasis MT Pro"/>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r>
              <a:rPr lang="en-US" sz="2000" dirty="0">
                <a:latin typeface="Amasis MT Pro"/>
                <a:ea typeface="Calibri" panose="020F0502020204030204"/>
                <a:cs typeface="Calibri" panose="020F0502020204030204"/>
              </a:rPr>
              <a:t>Access to audio books in a range of languages for children who can't read in their first / additional language confidently.</a:t>
            </a: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2000">
              <a:ea typeface="Calibri" panose="020F0502020204030204"/>
              <a:cs typeface="Calibri" panose="020F0502020204030204"/>
            </a:endParaRPr>
          </a:p>
        </p:txBody>
      </p:sp>
    </p:spTree>
    <p:extLst>
      <p:ext uri="{BB962C8B-B14F-4D97-AF65-F5344CB8AC3E}">
        <p14:creationId xmlns:p14="http://schemas.microsoft.com/office/powerpoint/2010/main" val="17512722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D710-77E8-897E-CB94-3080202E1110}"/>
              </a:ext>
            </a:extLst>
          </p:cNvPr>
          <p:cNvSpPr>
            <a:spLocks noGrp="1"/>
          </p:cNvSpPr>
          <p:nvPr>
            <p:ph type="title"/>
          </p:nvPr>
        </p:nvSpPr>
        <p:spPr/>
        <p:txBody>
          <a:bodyPr/>
          <a:lstStyle/>
          <a:p>
            <a:r>
              <a:rPr lang="en-GB" b="1">
                <a:latin typeface="Amasis MT Pro"/>
                <a:cs typeface="Calibri Light"/>
              </a:rPr>
              <a:t>To conclude:</a:t>
            </a:r>
          </a:p>
        </p:txBody>
      </p:sp>
      <p:graphicFrame>
        <p:nvGraphicFramePr>
          <p:cNvPr id="5" name="Content Placeholder 2">
            <a:extLst>
              <a:ext uri="{FF2B5EF4-FFF2-40B4-BE49-F238E27FC236}">
                <a16:creationId xmlns:a16="http://schemas.microsoft.com/office/drawing/2014/main" id="{27FB945A-CEF5-5C82-A000-4BA044C79C6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0179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4">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Freeform: Shape 46">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D25684-D549-D5BE-1FE2-D9A7EABE9C42}"/>
              </a:ext>
            </a:extLst>
          </p:cNvPr>
          <p:cNvSpPr>
            <a:spLocks noGrp="1"/>
          </p:cNvSpPr>
          <p:nvPr>
            <p:ph type="title"/>
          </p:nvPr>
        </p:nvSpPr>
        <p:spPr>
          <a:xfrm>
            <a:off x="838200" y="253397"/>
            <a:ext cx="10515600" cy="1273233"/>
          </a:xfrm>
        </p:spPr>
        <p:txBody>
          <a:bodyPr>
            <a:normAutofit/>
          </a:bodyPr>
          <a:lstStyle/>
          <a:p>
            <a:r>
              <a:rPr lang="en-GB" sz="4000">
                <a:latin typeface="Amasis MT Pro Light"/>
                <a:cs typeface="Calibri Light"/>
              </a:rPr>
              <a:t>Going forward:</a:t>
            </a:r>
            <a:endParaRPr lang="en-GB" sz="4000">
              <a:latin typeface="Amasis MT Pro Light"/>
            </a:endParaRPr>
          </a:p>
        </p:txBody>
      </p:sp>
      <p:sp>
        <p:nvSpPr>
          <p:cNvPr id="51" name="Rectangle 5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4" name="Content Placeholder 2">
            <a:extLst>
              <a:ext uri="{FF2B5EF4-FFF2-40B4-BE49-F238E27FC236}">
                <a16:creationId xmlns:a16="http://schemas.microsoft.com/office/drawing/2014/main" id="{531B2934-0ECA-2394-D4D9-4184C60213D5}"/>
              </a:ext>
            </a:extLst>
          </p:cNvPr>
          <p:cNvGraphicFramePr>
            <a:graphicFrameLocks noGrp="1"/>
          </p:cNvGraphicFramePr>
          <p:nvPr>
            <p:ph idx="1"/>
            <p:extLst>
              <p:ext uri="{D42A27DB-BD31-4B8C-83A1-F6EECF244321}">
                <p14:modId xmlns:p14="http://schemas.microsoft.com/office/powerpoint/2010/main" val="1932777180"/>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4568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EC9EABF-F2B4-07E5-1A30-E62651239732}"/>
              </a:ext>
            </a:extLst>
          </p:cNvPr>
          <p:cNvSpPr>
            <a:spLocks noGrp="1"/>
          </p:cNvSpPr>
          <p:nvPr>
            <p:ph type="title"/>
          </p:nvPr>
        </p:nvSpPr>
        <p:spPr>
          <a:xfrm>
            <a:off x="150576" y="13799"/>
            <a:ext cx="2392927" cy="858560"/>
          </a:xfrm>
        </p:spPr>
        <p:txBody>
          <a:bodyPr>
            <a:normAutofit/>
          </a:bodyPr>
          <a:lstStyle/>
          <a:p>
            <a:pPr algn="ctr"/>
            <a:r>
              <a:rPr lang="en-GB" sz="3600" b="1" i="1">
                <a:solidFill>
                  <a:schemeClr val="tx2"/>
                </a:solidFill>
                <a:latin typeface="Amasis MT Pro" panose="02040504050005020304" pitchFamily="18" charset="0"/>
              </a:rPr>
              <a:t>References</a:t>
            </a:r>
          </a:p>
        </p:txBody>
      </p:sp>
      <p:sp>
        <p:nvSpPr>
          <p:cNvPr id="3" name="Content Placeholder 2">
            <a:extLst>
              <a:ext uri="{FF2B5EF4-FFF2-40B4-BE49-F238E27FC236}">
                <a16:creationId xmlns:a16="http://schemas.microsoft.com/office/drawing/2014/main" id="{E106EEB2-5C86-D332-6128-6D1AF29AA559}"/>
              </a:ext>
            </a:extLst>
          </p:cNvPr>
          <p:cNvSpPr>
            <a:spLocks noGrp="1"/>
          </p:cNvSpPr>
          <p:nvPr>
            <p:ph idx="1"/>
          </p:nvPr>
        </p:nvSpPr>
        <p:spPr>
          <a:xfrm>
            <a:off x="150576" y="872359"/>
            <a:ext cx="11890848" cy="6180082"/>
          </a:xfrm>
        </p:spPr>
        <p:txBody>
          <a:bodyPr anchor="t">
            <a:normAutofit/>
          </a:bodyPr>
          <a:lstStyle/>
          <a:p>
            <a:pPr marL="0" indent="0">
              <a:buNone/>
            </a:pPr>
            <a:r>
              <a:rPr lang="en-GB" sz="2000" dirty="0">
                <a:solidFill>
                  <a:schemeClr val="tx2"/>
                </a:solidFill>
                <a:latin typeface="Amasis MT Pro" panose="02040504050005020304" pitchFamily="18" charset="0"/>
              </a:rPr>
              <a:t>Burnett, C. and Merchant, G. (2018), ‘</a:t>
            </a:r>
            <a:r>
              <a:rPr lang="en-GB" sz="2000" i="1" dirty="0">
                <a:solidFill>
                  <a:schemeClr val="tx2"/>
                </a:solidFill>
                <a:latin typeface="Amasis MT Pro" panose="02040504050005020304" pitchFamily="18" charset="0"/>
              </a:rPr>
              <a:t>Affective encounters: enchantment and the possibility of reading for pleasure’, </a:t>
            </a:r>
            <a:r>
              <a:rPr lang="en-GB" sz="2000" dirty="0">
                <a:solidFill>
                  <a:schemeClr val="tx2"/>
                </a:solidFill>
                <a:latin typeface="Amasis MT Pro" panose="02040504050005020304" pitchFamily="18" charset="0"/>
              </a:rPr>
              <a:t>Literacy: UKLA, 52(2), pp. 62-69. </a:t>
            </a:r>
          </a:p>
          <a:p>
            <a:pPr marL="0" indent="0">
              <a:buNone/>
            </a:pPr>
            <a:endParaRPr lang="en-GB" sz="2000" dirty="0">
              <a:solidFill>
                <a:schemeClr val="tx2"/>
              </a:solidFill>
              <a:latin typeface="Amasis MT Pro" panose="02040504050005020304" pitchFamily="18" charset="0"/>
            </a:endParaRPr>
          </a:p>
          <a:p>
            <a:pPr marL="0" indent="0">
              <a:buNone/>
            </a:pPr>
            <a:r>
              <a:rPr lang="en-GB" sz="2000" dirty="0">
                <a:solidFill>
                  <a:schemeClr val="tx2"/>
                </a:solidFill>
                <a:latin typeface="Amasis MT Pro" panose="02040504050005020304" pitchFamily="18" charset="0"/>
              </a:rPr>
              <a:t>Centre for Literacy in Primary Education (2022), ‘</a:t>
            </a:r>
            <a:r>
              <a:rPr lang="en-GB" sz="2000" i="1" dirty="0">
                <a:solidFill>
                  <a:schemeClr val="tx2"/>
                </a:solidFill>
                <a:latin typeface="Amasis MT Pro" panose="02040504050005020304" pitchFamily="18" charset="0"/>
              </a:rPr>
              <a:t>REFLECTING REALITIES’, </a:t>
            </a:r>
            <a:r>
              <a:rPr lang="en-GB" sz="2000" dirty="0">
                <a:solidFill>
                  <a:schemeClr val="tx2"/>
                </a:solidFill>
                <a:latin typeface="Amasis MT Pro" panose="02040504050005020304" pitchFamily="18" charset="0"/>
              </a:rPr>
              <a:t>Survey of Ethnic Representation within UK Children’s Literature 2017–2021, online: </a:t>
            </a:r>
            <a:r>
              <a:rPr lang="en-GB" sz="2000" dirty="0">
                <a:solidFill>
                  <a:schemeClr val="tx2"/>
                </a:solidFill>
                <a:latin typeface="Amasis MT Pro" panose="02040504050005020304" pitchFamily="18" charset="0"/>
                <a:hlinkClick r:id="rId2"/>
              </a:rPr>
              <a:t>https://clpe.org.uk/system/files/2022-11/CLPE%20Reflecting%20Reality%202022%20WEB_0.pdf</a:t>
            </a:r>
            <a:r>
              <a:rPr lang="en-GB" sz="2000" dirty="0">
                <a:solidFill>
                  <a:schemeClr val="tx2"/>
                </a:solidFill>
                <a:latin typeface="Amasis MT Pro" panose="02040504050005020304" pitchFamily="18" charset="0"/>
              </a:rPr>
              <a:t> Accessed: 5.6.23</a:t>
            </a:r>
          </a:p>
          <a:p>
            <a:pPr marL="0" indent="0">
              <a:buNone/>
            </a:pPr>
            <a:endParaRPr lang="en-GB" sz="2000" dirty="0">
              <a:solidFill>
                <a:schemeClr val="tx2"/>
              </a:solidFill>
              <a:latin typeface="Amasis MT Pro" panose="02040504050005020304" pitchFamily="18" charset="0"/>
            </a:endParaRPr>
          </a:p>
          <a:p>
            <a:pPr marL="0" indent="0">
              <a:buNone/>
            </a:pPr>
            <a:r>
              <a:rPr lang="en-GB" sz="2000" dirty="0" err="1">
                <a:solidFill>
                  <a:schemeClr val="tx2"/>
                </a:solidFill>
                <a:latin typeface="Amasis MT Pro" panose="02040504050005020304" pitchFamily="18" charset="0"/>
              </a:rPr>
              <a:t>Stille</a:t>
            </a:r>
            <a:r>
              <a:rPr lang="en-GB" sz="2000" dirty="0">
                <a:solidFill>
                  <a:schemeClr val="tx2"/>
                </a:solidFill>
                <a:latin typeface="Amasis MT Pro" panose="02040504050005020304" pitchFamily="18" charset="0"/>
              </a:rPr>
              <a:t>, S. and Cummins, J. (2013), ‘</a:t>
            </a:r>
            <a:r>
              <a:rPr lang="en-GB" sz="2000" i="1" dirty="0">
                <a:solidFill>
                  <a:schemeClr val="tx2"/>
                </a:solidFill>
                <a:latin typeface="Amasis MT Pro" panose="02040504050005020304" pitchFamily="18" charset="0"/>
              </a:rPr>
              <a:t>Foundation for Learning: Engaging Plurilingual Students’ Linguistic Repertoires in the Elementary Classroom’, </a:t>
            </a:r>
            <a:r>
              <a:rPr lang="en-GB" sz="2000" dirty="0">
                <a:solidFill>
                  <a:schemeClr val="tx2"/>
                </a:solidFill>
                <a:latin typeface="Amasis MT Pro" panose="02040504050005020304" pitchFamily="18" charset="0"/>
              </a:rPr>
              <a:t>TESOL Quarterly, 3,  pp.630 – 637.</a:t>
            </a:r>
          </a:p>
          <a:p>
            <a:pPr marL="0" indent="0">
              <a:buNone/>
            </a:pPr>
            <a:endParaRPr lang="en-GB" sz="2000" i="1" dirty="0">
              <a:solidFill>
                <a:schemeClr val="tx2"/>
              </a:solidFill>
            </a:endParaRPr>
          </a:p>
          <a:p>
            <a:pPr marL="0" indent="0">
              <a:buNone/>
            </a:pPr>
            <a:endParaRPr lang="en-GB"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8333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32E75-318F-B3F1-DB37-8EFE0E10E2AA}"/>
              </a:ext>
            </a:extLst>
          </p:cNvPr>
          <p:cNvSpPr>
            <a:spLocks noGrp="1"/>
          </p:cNvSpPr>
          <p:nvPr>
            <p:ph type="title"/>
          </p:nvPr>
        </p:nvSpPr>
        <p:spPr>
          <a:xfrm>
            <a:off x="838200" y="365125"/>
            <a:ext cx="10515600" cy="1325563"/>
          </a:xfrm>
        </p:spPr>
        <p:txBody>
          <a:bodyPr>
            <a:normAutofit/>
          </a:bodyPr>
          <a:lstStyle/>
          <a:p>
            <a:r>
              <a:rPr lang="en-GB" sz="3000" b="1">
                <a:solidFill>
                  <a:srgbClr val="0070C0"/>
                </a:solidFill>
                <a:latin typeface="Amasis MT Pro" panose="02040504050005020304" pitchFamily="18" charset="0"/>
              </a:rPr>
              <a:t>Supporting literature: Burnett and Merchant (2018).</a:t>
            </a:r>
            <a:br>
              <a:rPr lang="en-GB" sz="3000"/>
            </a:br>
            <a:endParaRPr lang="en-GB" sz="30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B7D283-CAE9-890D-DC9C-8C5A0970C262}"/>
              </a:ext>
            </a:extLst>
          </p:cNvPr>
          <p:cNvSpPr>
            <a:spLocks noGrp="1"/>
          </p:cNvSpPr>
          <p:nvPr>
            <p:ph idx="1"/>
          </p:nvPr>
        </p:nvSpPr>
        <p:spPr>
          <a:xfrm>
            <a:off x="838200" y="1929384"/>
            <a:ext cx="10515600" cy="4251960"/>
          </a:xfrm>
        </p:spPr>
        <p:txBody>
          <a:bodyPr>
            <a:normAutofit/>
          </a:bodyPr>
          <a:lstStyle/>
          <a:p>
            <a:pPr marL="0" indent="0">
              <a:buNone/>
            </a:pPr>
            <a:r>
              <a:rPr lang="en-GB" i="1">
                <a:latin typeface="Amasis MT Pro" panose="02040504050005020304" pitchFamily="18" charset="0"/>
              </a:rPr>
              <a:t>‘… research over the last five decades in literacy studies has highlighted, certain kinds of literacies have always been valued more than others (Street, 2003). In educational provision, we know that this imbalance can have detrimental effects on many children’s present and future lives.’</a:t>
            </a:r>
          </a:p>
          <a:p>
            <a:pPr marL="0" indent="0">
              <a:buNone/>
            </a:pPr>
            <a:endParaRPr lang="en-GB" i="1">
              <a:latin typeface="Amasis MT Pro" panose="02040504050005020304" pitchFamily="18" charset="0"/>
            </a:endParaRPr>
          </a:p>
          <a:p>
            <a:pPr marL="0" indent="0">
              <a:buNone/>
            </a:pPr>
            <a:r>
              <a:rPr lang="en-GB" i="1">
                <a:latin typeface="Amasis MT Pro" panose="02040504050005020304" pitchFamily="18" charset="0"/>
              </a:rPr>
              <a:t>‘…teachers of children and young people might usefully spend time investigating the diversity of texts with which their students engage, including popular and digital media. In this sense, our analysis supports longstanding calls for teachers to acknowledge and build on children’s out-of-school literacies.’ </a:t>
            </a:r>
          </a:p>
        </p:txBody>
      </p:sp>
    </p:spTree>
    <p:extLst>
      <p:ext uri="{BB962C8B-B14F-4D97-AF65-F5344CB8AC3E}">
        <p14:creationId xmlns:p14="http://schemas.microsoft.com/office/powerpoint/2010/main" val="32720837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32E75-318F-B3F1-DB37-8EFE0E10E2AA}"/>
              </a:ext>
            </a:extLst>
          </p:cNvPr>
          <p:cNvSpPr>
            <a:spLocks noGrp="1"/>
          </p:cNvSpPr>
          <p:nvPr>
            <p:ph type="title"/>
          </p:nvPr>
        </p:nvSpPr>
        <p:spPr>
          <a:xfrm>
            <a:off x="838200" y="365125"/>
            <a:ext cx="10515600" cy="1325563"/>
          </a:xfrm>
        </p:spPr>
        <p:txBody>
          <a:bodyPr>
            <a:normAutofit/>
          </a:bodyPr>
          <a:lstStyle/>
          <a:p>
            <a:r>
              <a:rPr lang="en-GB" sz="3000" b="1">
                <a:solidFill>
                  <a:srgbClr val="0070C0"/>
                </a:solidFill>
                <a:latin typeface="Amasis MT Pro" panose="02040504050005020304" pitchFamily="18" charset="0"/>
              </a:rPr>
              <a:t>Supporting literature: </a:t>
            </a:r>
            <a:r>
              <a:rPr lang="en-GB" sz="3000" b="1" err="1">
                <a:solidFill>
                  <a:srgbClr val="0070C0"/>
                </a:solidFill>
                <a:latin typeface="Amasis MT Pro" panose="02040504050005020304" pitchFamily="18" charset="0"/>
              </a:rPr>
              <a:t>Stille</a:t>
            </a:r>
            <a:r>
              <a:rPr lang="en-GB" sz="3000" b="1">
                <a:solidFill>
                  <a:srgbClr val="0070C0"/>
                </a:solidFill>
                <a:latin typeface="Amasis MT Pro" panose="02040504050005020304" pitchFamily="18" charset="0"/>
              </a:rPr>
              <a:t> and Cummins (2013)</a:t>
            </a:r>
            <a:br>
              <a:rPr lang="en-GB" sz="3000"/>
            </a:br>
            <a:endParaRPr lang="en-GB" sz="30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B7D283-CAE9-890D-DC9C-8C5A0970C262}"/>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GB" i="1">
                <a:latin typeface="Amasis MT Pro" panose="02040504050005020304" pitchFamily="18" charset="0"/>
              </a:rPr>
              <a:t>‘…effective classroom instruction will draw upon the full range of students’ linguistic repertoires and diverse histories as a foundation for learning.</a:t>
            </a:r>
          </a:p>
          <a:p>
            <a:pPr marL="0" indent="0">
              <a:buNone/>
            </a:pPr>
            <a:endParaRPr lang="en-GB" i="1">
              <a:latin typeface="Amasis MT Pro"/>
            </a:endParaRPr>
          </a:p>
          <a:p>
            <a:pPr marL="0" indent="0">
              <a:buNone/>
            </a:pPr>
            <a:r>
              <a:rPr lang="en-GB" i="1">
                <a:latin typeface="Amasis MT Pro" panose="02040504050005020304" pitchFamily="18" charset="0"/>
              </a:rPr>
              <a:t>To these principles, we would add the idea that instruction that affirms students’ identities exerts a significant impact both on their self-image and the quality of their language learning’.</a:t>
            </a:r>
          </a:p>
        </p:txBody>
      </p:sp>
    </p:spTree>
    <p:extLst>
      <p:ext uri="{BB962C8B-B14F-4D97-AF65-F5344CB8AC3E}">
        <p14:creationId xmlns:p14="http://schemas.microsoft.com/office/powerpoint/2010/main" val="29073041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8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2B7C63-BB8B-5DE9-4673-F449186A3362}"/>
              </a:ext>
            </a:extLst>
          </p:cNvPr>
          <p:cNvSpPr>
            <a:spLocks noGrp="1"/>
          </p:cNvSpPr>
          <p:nvPr>
            <p:ph type="title"/>
          </p:nvPr>
        </p:nvSpPr>
        <p:spPr>
          <a:xfrm>
            <a:off x="838200" y="609600"/>
            <a:ext cx="3451167" cy="3749040"/>
          </a:xfrm>
        </p:spPr>
        <p:txBody>
          <a:bodyPr vert="horz" lIns="91440" tIns="45720" rIns="91440" bIns="45720" rtlCol="0" anchor="ctr">
            <a:noAutofit/>
          </a:bodyPr>
          <a:lstStyle/>
          <a:p>
            <a:r>
              <a:rPr lang="en-US" sz="4000" kern="1200">
                <a:solidFill>
                  <a:schemeClr val="accent5">
                    <a:lumMod val="50000"/>
                  </a:schemeClr>
                </a:solidFill>
                <a:latin typeface="Amasis MT Pro" panose="02040504050005020304" pitchFamily="18" charset="0"/>
              </a:rPr>
              <a:t>Diversity in literature: reflecting realities</a:t>
            </a:r>
          </a:p>
        </p:txBody>
      </p:sp>
      <p:sp>
        <p:nvSpPr>
          <p:cNvPr id="6" name="TextBox 5">
            <a:extLst>
              <a:ext uri="{FF2B5EF4-FFF2-40B4-BE49-F238E27FC236}">
                <a16:creationId xmlns:a16="http://schemas.microsoft.com/office/drawing/2014/main" id="{21CB357A-6ACB-4A7E-F834-35BECDE7435E}"/>
              </a:ext>
            </a:extLst>
          </p:cNvPr>
          <p:cNvSpPr txBox="1"/>
          <p:nvPr/>
        </p:nvSpPr>
        <p:spPr>
          <a:xfrm>
            <a:off x="862366" y="5232400"/>
            <a:ext cx="3427001" cy="870288"/>
          </a:xfrm>
          <a:prstGeom prst="rect">
            <a:avLst/>
          </a:prstGeom>
        </p:spPr>
        <p:txBody>
          <a:bodyPr vert="horz" lIns="91440" tIns="45720" rIns="91440" bIns="45720" rtlCol="0">
            <a:normAutofit/>
          </a:bodyPr>
          <a:lstStyle/>
          <a:p>
            <a:pPr>
              <a:lnSpc>
                <a:spcPct val="90000"/>
              </a:lnSpc>
              <a:spcAft>
                <a:spcPts val="600"/>
              </a:spcAft>
            </a:pPr>
            <a:r>
              <a:rPr lang="en-US" sz="2000">
                <a:latin typeface="Amasis MT Pro" panose="02040504050005020304" pitchFamily="18" charset="0"/>
              </a:rPr>
              <a:t>(CLPE 2022 report)</a:t>
            </a:r>
          </a:p>
        </p:txBody>
      </p:sp>
      <p:pic>
        <p:nvPicPr>
          <p:cNvPr id="5" name="Content Placeholder 4">
            <a:extLst>
              <a:ext uri="{FF2B5EF4-FFF2-40B4-BE49-F238E27FC236}">
                <a16:creationId xmlns:a16="http://schemas.microsoft.com/office/drawing/2014/main" id="{BB0EB9D2-4536-EC44-AB3D-4452CAA135FC}"/>
              </a:ext>
            </a:extLst>
          </p:cNvPr>
          <p:cNvPicPr>
            <a:picLocks noGrp="1" noChangeAspect="1"/>
          </p:cNvPicPr>
          <p:nvPr>
            <p:ph idx="1"/>
          </p:nvPr>
        </p:nvPicPr>
        <p:blipFill>
          <a:blip r:embed="rId3"/>
          <a:stretch>
            <a:fillRect/>
          </a:stretch>
        </p:blipFill>
        <p:spPr>
          <a:xfrm>
            <a:off x="5445457" y="717220"/>
            <a:ext cx="6155141" cy="5447300"/>
          </a:xfrm>
          <a:prstGeom prst="rect">
            <a:avLst/>
          </a:prstGeom>
        </p:spPr>
      </p:pic>
    </p:spTree>
    <p:extLst>
      <p:ext uri="{BB962C8B-B14F-4D97-AF65-F5344CB8AC3E}">
        <p14:creationId xmlns:p14="http://schemas.microsoft.com/office/powerpoint/2010/main" val="318411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C9ED7-6FBF-57DB-3557-AA76E888F4F8}"/>
              </a:ext>
            </a:extLst>
          </p:cNvPr>
          <p:cNvSpPr>
            <a:spLocks noGrp="1"/>
          </p:cNvSpPr>
          <p:nvPr>
            <p:ph type="title"/>
          </p:nvPr>
        </p:nvSpPr>
        <p:spPr>
          <a:xfrm>
            <a:off x="5334255" y="-94163"/>
            <a:ext cx="7063378" cy="1243634"/>
          </a:xfrm>
        </p:spPr>
        <p:txBody>
          <a:bodyPr>
            <a:normAutofit/>
          </a:bodyPr>
          <a:lstStyle/>
          <a:p>
            <a:r>
              <a:rPr lang="en-GB" sz="3200" b="1">
                <a:latin typeface="Amasis MT Pro"/>
              </a:rPr>
              <a:t>Research design and methodology</a:t>
            </a:r>
            <a:r>
              <a:rPr lang="en-GB" sz="3200"/>
              <a:t> </a:t>
            </a:r>
          </a:p>
        </p:txBody>
      </p:sp>
      <p:pic>
        <p:nvPicPr>
          <p:cNvPr id="5" name="Picture 4" descr="Different coloured question marks">
            <a:extLst>
              <a:ext uri="{FF2B5EF4-FFF2-40B4-BE49-F238E27FC236}">
                <a16:creationId xmlns:a16="http://schemas.microsoft.com/office/drawing/2014/main" id="{13A0EDE0-D202-6A06-1414-CF7304D6A508}"/>
              </a:ext>
            </a:extLst>
          </p:cNvPr>
          <p:cNvPicPr>
            <a:picLocks noChangeAspect="1"/>
          </p:cNvPicPr>
          <p:nvPr/>
        </p:nvPicPr>
        <p:blipFill rotWithShape="1">
          <a:blip r:embed="rId3"/>
          <a:srcRect l="23223" r="2660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4A527EB-6CB5-B714-CE3D-841EDBE6534F}"/>
              </a:ext>
            </a:extLst>
          </p:cNvPr>
          <p:cNvSpPr>
            <a:spLocks noGrp="1"/>
          </p:cNvSpPr>
          <p:nvPr>
            <p:ph idx="1"/>
          </p:nvPr>
        </p:nvSpPr>
        <p:spPr>
          <a:xfrm>
            <a:off x="6015025" y="978399"/>
            <a:ext cx="5837536" cy="5517218"/>
          </a:xfrm>
        </p:spPr>
        <p:txBody>
          <a:bodyPr vert="horz" lIns="91440" tIns="45720" rIns="91440" bIns="45720" rtlCol="0" anchor="t">
            <a:normAutofit fontScale="77500" lnSpcReduction="20000"/>
          </a:bodyPr>
          <a:lstStyle/>
          <a:p>
            <a:r>
              <a:rPr lang="en-GB" sz="3600">
                <a:latin typeface="Amasis MT Pro"/>
                <a:ea typeface="Calibri"/>
                <a:cs typeface="Calibri"/>
              </a:rPr>
              <a:t>Action research approach.</a:t>
            </a:r>
            <a:endParaRPr lang="en-US" sz="3600">
              <a:latin typeface="Amasis MT Pro"/>
              <a:ea typeface="Calibri"/>
              <a:cs typeface="Calibri"/>
            </a:endParaRPr>
          </a:p>
          <a:p>
            <a:r>
              <a:rPr lang="en-GB" sz="3600">
                <a:latin typeface="Amasis MT Pro"/>
                <a:ea typeface="Calibri"/>
                <a:cs typeface="Calibri"/>
              </a:rPr>
              <a:t>Objective to find out nationalities, cultures and languages represented and find literature that represented these children.  </a:t>
            </a:r>
            <a:endParaRPr lang="en-US" sz="3600">
              <a:latin typeface="Amasis MT Pro"/>
              <a:ea typeface="Calibri"/>
              <a:cs typeface="Calibri"/>
            </a:endParaRPr>
          </a:p>
          <a:p>
            <a:r>
              <a:rPr lang="en-GB" sz="3600">
                <a:latin typeface="Amasis MT Pro"/>
                <a:ea typeface="Calibri"/>
                <a:cs typeface="Calibri"/>
              </a:rPr>
              <a:t>Originally designed our research with an idea of conducting </a:t>
            </a:r>
            <a:r>
              <a:rPr lang="en-GB" sz="3600" b="0" i="0">
                <a:effectLst/>
                <a:latin typeface="Amasis MT Pro"/>
                <a:ea typeface="Calibri"/>
                <a:cs typeface="Calibri"/>
              </a:rPr>
              <a:t>research through a mixed method approach of quantitative and qualitative data collection</a:t>
            </a:r>
            <a:r>
              <a:rPr lang="en-GB" sz="3600">
                <a:latin typeface="Amasis MT Pro"/>
                <a:ea typeface="Calibri"/>
                <a:cs typeface="Calibri"/>
              </a:rPr>
              <a:t>.</a:t>
            </a:r>
            <a:endParaRPr lang="en-US" sz="3600">
              <a:latin typeface="Amasis MT Pro"/>
              <a:ea typeface="Calibri"/>
              <a:cs typeface="Calibri"/>
            </a:endParaRPr>
          </a:p>
          <a:p>
            <a:r>
              <a:rPr lang="en-GB" sz="3600">
                <a:latin typeface="Amasis MT Pro"/>
                <a:ea typeface="Calibri"/>
                <a:cs typeface="Calibri"/>
              </a:rPr>
              <a:t>Upon reflection, decided it would perhaps be more conducive in asking children open ended questions  and using prompts as part of a semi-structured interview with teaching and support staff. </a:t>
            </a:r>
            <a:endParaRPr lang="en-US" sz="3600">
              <a:latin typeface="Amasis MT Pro"/>
              <a:ea typeface="Calibri"/>
              <a:cs typeface="Calibri"/>
            </a:endParaRPr>
          </a:p>
          <a:p>
            <a:pPr marL="0" indent="0">
              <a:buNone/>
            </a:pPr>
            <a:endParaRPr lang="en-GB" sz="1700">
              <a:latin typeface="Amasis MT Pro"/>
              <a:ea typeface="Calibri"/>
              <a:cs typeface="Calibri"/>
            </a:endParaRPr>
          </a:p>
          <a:p>
            <a:pPr marL="0" indent="0">
              <a:buNone/>
            </a:pPr>
            <a:endParaRPr lang="en-GB" sz="1700" b="0" i="0">
              <a:effectLst/>
              <a:latin typeface="Calibri"/>
              <a:ea typeface="Calibri"/>
              <a:cs typeface="Calibri"/>
            </a:endParaRPr>
          </a:p>
          <a:p>
            <a:endParaRPr lang="en-GB" sz="1700"/>
          </a:p>
        </p:txBody>
      </p:sp>
    </p:spTree>
    <p:extLst>
      <p:ext uri="{BB962C8B-B14F-4D97-AF65-F5344CB8AC3E}">
        <p14:creationId xmlns:p14="http://schemas.microsoft.com/office/powerpoint/2010/main" val="14650723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C9ED7-6FBF-57DB-3557-AA76E888F4F8}"/>
              </a:ext>
            </a:extLst>
          </p:cNvPr>
          <p:cNvSpPr>
            <a:spLocks noGrp="1"/>
          </p:cNvSpPr>
          <p:nvPr>
            <p:ph type="title"/>
          </p:nvPr>
        </p:nvSpPr>
        <p:spPr>
          <a:xfrm>
            <a:off x="640080" y="325369"/>
            <a:ext cx="4368602" cy="1956841"/>
          </a:xfrm>
        </p:spPr>
        <p:txBody>
          <a:bodyPr anchor="b">
            <a:normAutofit/>
          </a:bodyPr>
          <a:lstStyle/>
          <a:p>
            <a:r>
              <a:rPr lang="en-GB" sz="4200">
                <a:latin typeface="Amasis MT Pro"/>
              </a:rPr>
              <a:t>Research design and methodology</a:t>
            </a:r>
            <a:r>
              <a:rPr lang="en-GB" sz="4200"/>
              <a:t> </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A527EB-6CB5-B714-CE3D-841EDBE6534F}"/>
              </a:ext>
            </a:extLst>
          </p:cNvPr>
          <p:cNvSpPr>
            <a:spLocks noGrp="1"/>
          </p:cNvSpPr>
          <p:nvPr>
            <p:ph idx="1"/>
          </p:nvPr>
        </p:nvSpPr>
        <p:spPr>
          <a:xfrm>
            <a:off x="212109" y="2726762"/>
            <a:ext cx="4984711" cy="3320668"/>
          </a:xfrm>
        </p:spPr>
        <p:txBody>
          <a:bodyPr vert="horz" lIns="91440" tIns="45720" rIns="91440" bIns="45720" rtlCol="0" anchor="t">
            <a:normAutofit/>
          </a:bodyPr>
          <a:lstStyle/>
          <a:p>
            <a:pPr marL="0" indent="0">
              <a:buNone/>
            </a:pPr>
            <a:r>
              <a:rPr lang="en-GB" sz="2400">
                <a:latin typeface="Amasis MT Pro"/>
                <a:ea typeface="+mn-lt"/>
                <a:cs typeface="+mn-lt"/>
              </a:rPr>
              <a:t>As insider researchers, we have an established rapport with the participants.  </a:t>
            </a:r>
            <a:endParaRPr lang="en-US" sz="2400">
              <a:latin typeface="Amasis MT Pro"/>
              <a:ea typeface="+mn-lt"/>
              <a:cs typeface="+mn-lt"/>
            </a:endParaRPr>
          </a:p>
          <a:p>
            <a:pPr marL="0" indent="0">
              <a:buNone/>
            </a:pPr>
            <a:endParaRPr lang="en-GB" sz="2400">
              <a:latin typeface="Amasis MT Pro"/>
              <a:ea typeface="+mn-lt"/>
              <a:cs typeface="+mn-lt"/>
            </a:endParaRPr>
          </a:p>
          <a:p>
            <a:pPr marL="0" indent="0">
              <a:buNone/>
            </a:pPr>
            <a:r>
              <a:rPr lang="en-GB" sz="2400">
                <a:latin typeface="Amasis MT Pro"/>
                <a:ea typeface="+mn-lt"/>
                <a:cs typeface="+mn-lt"/>
              </a:rPr>
              <a:t>However, it was important that we understand we should and could not make assumptions of languages children speak and read in, or would like to read in. </a:t>
            </a:r>
            <a:endParaRPr lang="en-US" sz="2400">
              <a:latin typeface="Amasis MT Pro"/>
              <a:ea typeface="+mn-lt"/>
              <a:cs typeface="+mn-lt"/>
            </a:endParaRPr>
          </a:p>
          <a:p>
            <a:pPr marL="0" indent="0">
              <a:buNone/>
            </a:pPr>
            <a:endParaRPr lang="en-GB" sz="2000" b="0" i="0">
              <a:effectLst/>
              <a:latin typeface="Calibri"/>
              <a:ea typeface="Calibri"/>
              <a:cs typeface="Calibri"/>
            </a:endParaRPr>
          </a:p>
          <a:p>
            <a:endParaRPr lang="en-GB" sz="2000"/>
          </a:p>
        </p:txBody>
      </p:sp>
      <p:pic>
        <p:nvPicPr>
          <p:cNvPr id="5" name="Picture 4" descr="Different coloured question marks">
            <a:extLst>
              <a:ext uri="{FF2B5EF4-FFF2-40B4-BE49-F238E27FC236}">
                <a16:creationId xmlns:a16="http://schemas.microsoft.com/office/drawing/2014/main" id="{13A0EDE0-D202-6A06-1414-CF7304D6A508}"/>
              </a:ext>
            </a:extLst>
          </p:cNvPr>
          <p:cNvPicPr>
            <a:picLocks noChangeAspect="1"/>
          </p:cNvPicPr>
          <p:nvPr/>
        </p:nvPicPr>
        <p:blipFill rotWithShape="1">
          <a:blip r:embed="rId3"/>
          <a:srcRect l="20097" r="2348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41858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81071" y="471051"/>
            <a:ext cx="11913947" cy="1330841"/>
          </a:xfrm>
        </p:spPr>
        <p:txBody>
          <a:bodyPr>
            <a:normAutofit/>
          </a:bodyPr>
          <a:lstStyle/>
          <a:p>
            <a:r>
              <a:rPr lang="en-GB" sz="4000" b="1">
                <a:solidFill>
                  <a:schemeClr val="accent1"/>
                </a:solidFill>
                <a:latin typeface="Amasis MT Pro"/>
                <a:cs typeface="Calibri Light"/>
              </a:rPr>
              <a:t>Findings from Questionnaires with Years 4 - 6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2467072" y="1907416"/>
            <a:ext cx="6760056" cy="3723810"/>
          </a:xfrm>
        </p:spPr>
        <p:txBody>
          <a:bodyPr vert="horz" lIns="91440" tIns="45720" rIns="91440" bIns="45720" rtlCol="0" anchor="t">
            <a:normAutofit/>
          </a:bodyPr>
          <a:lstStyle/>
          <a:p>
            <a:pPr marL="0" indent="0">
              <a:buNone/>
            </a:pPr>
            <a:r>
              <a:rPr lang="en-GB" sz="3200" b="1">
                <a:latin typeface="Amasis MT Pro"/>
                <a:cs typeface="Calibri" panose="020F0502020204030204"/>
              </a:rPr>
              <a:t>Languages spoken at home (1):</a:t>
            </a:r>
          </a:p>
          <a:p>
            <a:pPr marL="0" indent="0">
              <a:buNone/>
            </a:pPr>
            <a:endParaRPr lang="en-GB" sz="2000">
              <a:cs typeface="Calibri" panose="020F0502020204030204"/>
            </a:endParaRPr>
          </a:p>
        </p:txBody>
      </p:sp>
      <p:pic>
        <p:nvPicPr>
          <p:cNvPr id="4" name="Picture 4" descr="Graphical user interface, text, application&#10;&#10;Description automatically generated">
            <a:extLst>
              <a:ext uri="{FF2B5EF4-FFF2-40B4-BE49-F238E27FC236}">
                <a16:creationId xmlns:a16="http://schemas.microsoft.com/office/drawing/2014/main" id="{3E141A20-95F8-2A75-5B7F-44D9246B57FA}"/>
              </a:ext>
            </a:extLst>
          </p:cNvPr>
          <p:cNvPicPr>
            <a:picLocks noChangeAspect="1"/>
          </p:cNvPicPr>
          <p:nvPr/>
        </p:nvPicPr>
        <p:blipFill>
          <a:blip r:embed="rId3"/>
          <a:stretch>
            <a:fillRect/>
          </a:stretch>
        </p:blipFill>
        <p:spPr>
          <a:xfrm>
            <a:off x="609513" y="2591676"/>
            <a:ext cx="11023050" cy="3801370"/>
          </a:xfrm>
          <a:prstGeom prst="rect">
            <a:avLst/>
          </a:prstGeom>
          <a:ln>
            <a:noFill/>
          </a:ln>
          <a:effectLst>
            <a:softEdge rad="112500"/>
          </a:effectLst>
        </p:spPr>
      </p:pic>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895486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F6A336-6D09-442F-A16D-347FB600B539}"/>
              </a:ext>
            </a:extLst>
          </p:cNvPr>
          <p:cNvSpPr>
            <a:spLocks noGrp="1"/>
          </p:cNvSpPr>
          <p:nvPr>
            <p:ph type="title"/>
          </p:nvPr>
        </p:nvSpPr>
        <p:spPr>
          <a:xfrm>
            <a:off x="181071" y="471051"/>
            <a:ext cx="11913947" cy="1330841"/>
          </a:xfrm>
        </p:spPr>
        <p:txBody>
          <a:bodyPr>
            <a:normAutofit/>
          </a:bodyPr>
          <a:lstStyle/>
          <a:p>
            <a:r>
              <a:rPr lang="en-GB" sz="4000" b="1">
                <a:solidFill>
                  <a:schemeClr val="accent1"/>
                </a:solidFill>
                <a:latin typeface="Amasis MT Pro"/>
                <a:cs typeface="Calibri Light"/>
              </a:rPr>
              <a:t>Findings from Questionnaires with Years 4 - 6</a:t>
            </a:r>
          </a:p>
        </p:txBody>
      </p:sp>
      <p:sp>
        <p:nvSpPr>
          <p:cNvPr id="3" name="Content Placeholder 2">
            <a:extLst>
              <a:ext uri="{FF2B5EF4-FFF2-40B4-BE49-F238E27FC236}">
                <a16:creationId xmlns:a16="http://schemas.microsoft.com/office/drawing/2014/main" id="{5BD4F85D-8DD0-80BA-0E8A-51606ECC90E1}"/>
              </a:ext>
            </a:extLst>
          </p:cNvPr>
          <p:cNvSpPr>
            <a:spLocks noGrp="1"/>
          </p:cNvSpPr>
          <p:nvPr>
            <p:ph idx="1"/>
          </p:nvPr>
        </p:nvSpPr>
        <p:spPr>
          <a:xfrm>
            <a:off x="2605618" y="1616472"/>
            <a:ext cx="6621510" cy="4014754"/>
          </a:xfrm>
        </p:spPr>
        <p:txBody>
          <a:bodyPr vert="horz" lIns="91440" tIns="45720" rIns="91440" bIns="45720" rtlCol="0" anchor="t">
            <a:normAutofit/>
          </a:bodyPr>
          <a:lstStyle/>
          <a:p>
            <a:pPr marL="0" indent="0">
              <a:buNone/>
            </a:pPr>
            <a:r>
              <a:rPr lang="en-GB" sz="3200" b="1">
                <a:latin typeface="Amasis MT Pro"/>
                <a:cs typeface="Calibri" panose="020F0502020204030204"/>
              </a:rPr>
              <a:t>Languages spoken at home (2):</a:t>
            </a:r>
          </a:p>
          <a:p>
            <a:pPr marL="0" indent="0">
              <a:buNone/>
            </a:pPr>
            <a:endParaRPr lang="en-GB" sz="2000">
              <a:cs typeface="Calibri" panose="020F0502020204030204"/>
            </a:endParaRPr>
          </a:p>
        </p:txBody>
      </p:sp>
      <p:sp>
        <p:nvSpPr>
          <p:cNvPr id="26"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Graphical user interface, text&#10;&#10;Description automatically generated">
            <a:extLst>
              <a:ext uri="{FF2B5EF4-FFF2-40B4-BE49-F238E27FC236}">
                <a16:creationId xmlns:a16="http://schemas.microsoft.com/office/drawing/2014/main" id="{1EB130D0-F37B-E396-F971-175FB032FEBE}"/>
              </a:ext>
            </a:extLst>
          </p:cNvPr>
          <p:cNvPicPr>
            <a:picLocks noChangeAspect="1"/>
          </p:cNvPicPr>
          <p:nvPr/>
        </p:nvPicPr>
        <p:blipFill>
          <a:blip r:embed="rId3"/>
          <a:stretch>
            <a:fillRect/>
          </a:stretch>
        </p:blipFill>
        <p:spPr>
          <a:xfrm>
            <a:off x="748145" y="2698047"/>
            <a:ext cx="10280072" cy="3512379"/>
          </a:xfrm>
          <a:prstGeom prst="rect">
            <a:avLst/>
          </a:prstGeom>
        </p:spPr>
      </p:pic>
    </p:spTree>
    <p:extLst>
      <p:ext uri="{BB962C8B-B14F-4D97-AF65-F5344CB8AC3E}">
        <p14:creationId xmlns:p14="http://schemas.microsoft.com/office/powerpoint/2010/main" val="28167328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84468E755B847A72D0AB3B471E84C" ma:contentTypeVersion="16" ma:contentTypeDescription="Create a new document." ma:contentTypeScope="" ma:versionID="ed04383999db554f23981a004a965d38">
  <xsd:schema xmlns:xsd="http://www.w3.org/2001/XMLSchema" xmlns:xs="http://www.w3.org/2001/XMLSchema" xmlns:p="http://schemas.microsoft.com/office/2006/metadata/properties" xmlns:ns2="e0ee5e28-296a-4f73-9ad0-568e6f4fe174" xmlns:ns3="cd83eaa5-a11e-4f36-b673-09d67ca5da7c" targetNamespace="http://schemas.microsoft.com/office/2006/metadata/properties" ma:root="true" ma:fieldsID="269f6e66731fe09e1810b98b29277ea1" ns2:_="" ns3:_="">
    <xsd:import namespace="e0ee5e28-296a-4f73-9ad0-568e6f4fe174"/>
    <xsd:import namespace="cd83eaa5-a11e-4f36-b673-09d67ca5da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e5e28-296a-4f73-9ad0-568e6f4fe1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eb062c-d763-48f9-a1b1-826b13cffd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83eaa5-a11e-4f36-b673-09d67ca5da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155003-ef06-463d-9780-50118aaec657}" ma:internalName="TaxCatchAll" ma:showField="CatchAllData" ma:web="cd83eaa5-a11e-4f36-b673-09d67ca5da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ee5e28-296a-4f73-9ad0-568e6f4fe174">
      <Terms xmlns="http://schemas.microsoft.com/office/infopath/2007/PartnerControls"/>
    </lcf76f155ced4ddcb4097134ff3c332f>
    <TaxCatchAll xmlns="cd83eaa5-a11e-4f36-b673-09d67ca5da7c" xsi:nil="true"/>
  </documentManagement>
</p:properties>
</file>

<file path=customXml/itemProps1.xml><?xml version="1.0" encoding="utf-8"?>
<ds:datastoreItem xmlns:ds="http://schemas.openxmlformats.org/officeDocument/2006/customXml" ds:itemID="{09D2C1B1-731C-4CAD-81A1-DCD95C5DCC9F}">
  <ds:schemaRefs>
    <ds:schemaRef ds:uri="http://schemas.microsoft.com/sharepoint/v3/contenttype/forms"/>
  </ds:schemaRefs>
</ds:datastoreItem>
</file>

<file path=customXml/itemProps2.xml><?xml version="1.0" encoding="utf-8"?>
<ds:datastoreItem xmlns:ds="http://schemas.openxmlformats.org/officeDocument/2006/customXml" ds:itemID="{890D6D81-E679-45AB-8E1F-1CA078861E27}">
  <ds:schemaRefs>
    <ds:schemaRef ds:uri="cd83eaa5-a11e-4f36-b673-09d67ca5da7c"/>
    <ds:schemaRef ds:uri="e0ee5e28-296a-4f73-9ad0-568e6f4fe1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436C62-1980-4843-A0EC-F278F2622C10}">
  <ds:schemaRefs>
    <ds:schemaRef ds:uri="http://www.w3.org/XML/1998/namespace"/>
    <ds:schemaRef ds:uri="e0ee5e28-296a-4f73-9ad0-568e6f4fe174"/>
    <ds:schemaRef ds:uri="http://purl.org/dc/terms/"/>
    <ds:schemaRef ds:uri="http://purl.org/dc/dcmitype/"/>
    <ds:schemaRef ds:uri="http://schemas.microsoft.com/office/2006/metadata/properties"/>
    <ds:schemaRef ds:uri="http://purl.org/dc/elements/1.1/"/>
    <ds:schemaRef ds:uri="cd83eaa5-a11e-4f36-b673-09d67ca5da7c"/>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2238</Words>
  <Application>Microsoft Office PowerPoint</Application>
  <PresentationFormat>Widescreen</PresentationFormat>
  <Paragraphs>189</Paragraphs>
  <Slides>29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Amasis MT Pro</vt:lpstr>
      <vt:lpstr>Amasis MT Pro Light</vt:lpstr>
      <vt:lpstr>Arial</vt:lpstr>
      <vt:lpstr>Calibri</vt:lpstr>
      <vt:lpstr>Calibri Light</vt:lpstr>
      <vt:lpstr>Comic Sans MS</vt:lpstr>
      <vt:lpstr>Office Theme</vt:lpstr>
      <vt:lpstr>How does a variety of linguistic literary reading resources effect reading enthusiasm in a culturally diverse primary classroom?</vt:lpstr>
      <vt:lpstr>Ein hysgol ni – Ysgol Gynradd Gatholig Padarn Sant</vt:lpstr>
      <vt:lpstr>Supporting literature: Burnett and Merchant (2018). </vt:lpstr>
      <vt:lpstr>Supporting literature: Stille and Cummins (2013) </vt:lpstr>
      <vt:lpstr>Diversity in literature: reflecting realities</vt:lpstr>
      <vt:lpstr>Research design and methodology </vt:lpstr>
      <vt:lpstr>Research design and methodology </vt:lpstr>
      <vt:lpstr>Findings from Questionnaires with Years 4 - 6</vt:lpstr>
      <vt:lpstr>Findings from Questionnaires with Years 4 - 6</vt:lpstr>
      <vt:lpstr>Languages read at home</vt:lpstr>
      <vt:lpstr>Findings from Questionnaires with Years 4 - 6</vt:lpstr>
      <vt:lpstr>Findings from Questionnaires with Years 4 - 6</vt:lpstr>
      <vt:lpstr>Findings from Padlet comments with Years 5 - 6</vt:lpstr>
      <vt:lpstr>Findings from Padlet comments with Years 5 - 6</vt:lpstr>
      <vt:lpstr>Research design and methodology </vt:lpstr>
      <vt:lpstr>Guiding considerations for diversifying literacy resources in our school (CLPE)</vt:lpstr>
      <vt:lpstr>Literature examples</vt:lpstr>
      <vt:lpstr>Findings from second Questionnaires with years 4-6</vt:lpstr>
      <vt:lpstr>Findings from second Questionnaires with years 4-6</vt:lpstr>
      <vt:lpstr>Findings from second Questionnaires with years 4-6</vt:lpstr>
      <vt:lpstr>Findings from second Questionnaires with years 4-6</vt:lpstr>
      <vt:lpstr>Additional findings</vt:lpstr>
      <vt:lpstr>Staff discussion:</vt:lpstr>
      <vt:lpstr>Findings from staff discussion:</vt:lpstr>
      <vt:lpstr>Staff discussion:</vt:lpstr>
      <vt:lpstr>Findings from staff discussion:</vt:lpstr>
      <vt:lpstr>To conclude:</vt:lpstr>
      <vt:lpstr>Going forward: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a variety of linguistic literary reading resources effect reading enthusiasm in a culturally diverse primary classroom?</dc:title>
  <dc:creator>Cordelia Kenyon-Jones (Ysgol Gynradd Gatholig Padarn Sant)</dc:creator>
  <cp:lastModifiedBy>Enid Brophy (Ysgol Gynradd Gatholig Padarn Sant)</cp:lastModifiedBy>
  <cp:revision>2</cp:revision>
  <dcterms:created xsi:type="dcterms:W3CDTF">2023-06-05T09:27:04Z</dcterms:created>
  <dcterms:modified xsi:type="dcterms:W3CDTF">2023-10-21T15:39:44Z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0x01010035A84468E755B847A72D0AB3B471E84C</vt:lpwstr>
  </property>
  <property fmtid="{D5CDD505-2E9C-101B-9397-08002B2CF9AE}" pid="3" name="MediaServiceImageTags">
    <vt:lpwstr/>
  </property>
</Properties>
</file>